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Open Sans" panose="020B0606030504020204" pitchFamily="34" charset="0"/>
      <p:regular r:id="rId33"/>
      <p:bold r:id="rId34"/>
      <p:italic r:id="rId35"/>
      <p:boldItalic r:id="rId36"/>
    </p:embeddedFont>
    <p:embeddedFont>
      <p:font typeface="Playfair Display"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3646C0-F187-41AA-96FF-419DBE789CA3}">
  <a:tblStyle styleId="{C43646C0-F187-41AA-96FF-419DBE789C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people-walking-outdoor-256424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ids.nationalgeographic.com/animals/mammals/african-elephan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exels.com/photo/7-elephants-walking-beside-body-of-water-during-daytime-59989/" TargetMode="External"/><Relationship Id="rId4" Type="http://schemas.openxmlformats.org/officeDocument/2006/relationships/hyperlink" Target="https://www.thesprucecrafts.com/origami-elephant-tutorial-4138605"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xels.com/photo/variety-of-vegetables-140017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xels.com/photo/variety-of-vegetables-140017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exels.com/photo/dominos-dots-fun-game-58529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olmathgames.com/0-make-24"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pexels.com/photo/dominos-dots-fun-game-585293/" TargetMode="External"/><Relationship Id="rId5" Type="http://schemas.openxmlformats.org/officeDocument/2006/relationships/hyperlink" Target="https://www.britannica.com/topic/domino-game-piece" TargetMode="External"/><Relationship Id="rId4" Type="http://schemas.openxmlformats.org/officeDocument/2006/relationships/hyperlink" Target="https://www.dominoblock.co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xels.com/photo/art-arts-and-crafts-board-game-conceptual-2793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ordfinder.yourdictionary.com/blog/scrabble-letter-values-lis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exels.com/photo/art-arts-and-crafts-board-game-conceptual-27932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xels.com/photo/blue-and-yellow-board-game-20792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asks.illustrativemathematics.org/content-standards/2/MD/A/tasks/1313"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exels.com/photo/blue-and-yellow-board-game-207924/"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photo/assorted-color-opened-umbrella-hangs-on-display-288757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0HL7KTDXy9I"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pexels.com/photo/people-walking-outdoor-2564243/" TargetMode="External"/><Relationship Id="rId4" Type="http://schemas.openxmlformats.org/officeDocument/2006/relationships/hyperlink" Target="https://en.wikipedia.org/wiki/Palais-Roya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asks.illustrativemathematics.org/content-standards/3/OA/C/7/tasks/2064"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pexels.com/photo/assorted-color-opened-umbrella-hangs-on-display-2887579/" TargetMode="External"/><Relationship Id="rId4" Type="http://schemas.openxmlformats.org/officeDocument/2006/relationships/hyperlink" Target="https://www.britannica.com/technology/umbrella"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exels.com/photo/brown-wooden-percussion-instruments-15866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kids.britannica.com/kids/article/drum/600429"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pexels.com/photo/brown-wooden-percussion-instruments-158664/" TargetMode="External"/><Relationship Id="rId4" Type="http://schemas.openxmlformats.org/officeDocument/2006/relationships/hyperlink" Target="https://kids.britannica.com/kids/article/xylophone/600427"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exels.com/photo/three-yellow-wooden-doors-272651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odreads.com/author/show/14968326.Ji_Hyeon_Le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exels.com/photo/three-yellow-wooden-doors-2726517/"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exels.com/photo/brown-concrete-building-373535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tasks.illustrativemathematics.org/content-standards/3/OA/A/3/tasks/36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pexels.com/photo/brown-concrete-building-373535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britannica.com/technology/windmil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pexels.com/photo/brown-wooden-treehouse-on-tree-370022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exels.com/photo/photo-of-sliced-orange-citrus-fruits-209090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exels.com/photo/brown-wooden-treehouse-on-tree-370022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umbs.dreamstime.com/z/fruit-box-background-d-fruits-vegetables-cubism-156009847.jp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xels.com/photo/photo-of-sliced-orange-citrus-fruits-209090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white-duck-with-22-ducklings-in-green-grass-field-16050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ids.nationalgeographic.com/animals/birds/mallard-duck/"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pexels.com/photo/white-duck-with-22-ducklings-in-green-grass-field-160509/" TargetMode="External"/><Relationship Id="rId4" Type="http://schemas.openxmlformats.org/officeDocument/2006/relationships/hyperlink" Target="https://www.youtube.com/watch?v=RmzjCPQv3y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xels.com/photo/green-peapods-143758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ss.usda.gov/Statistics_by_State/Delaware/Publications/Annual_Statistical_Bulletin/2009/Page29.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exels.com/photo/green-peapods-143758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photo/7-elephants-walking-beside-body-of-water-during-daytime-5998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1c4df7d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1c4df7d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rgbClr val="1155CC"/>
                </a:solidFill>
                <a:hlinkClick r:id="rId3"/>
              </a:rPr>
              <a:t>Link to the Picture</a:t>
            </a:r>
            <a:endParaRPr>
              <a:solidFill>
                <a:srgbClr val="1155CC"/>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1c4df7dde_0_69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1c4df7dde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Visit </a:t>
            </a:r>
            <a:r>
              <a:rPr lang="en" sz="1200" u="sng">
                <a:solidFill>
                  <a:schemeClr val="hlink"/>
                </a:solidFill>
                <a:latin typeface="Open Sans"/>
                <a:ea typeface="Open Sans"/>
                <a:cs typeface="Open Sans"/>
                <a:sym typeface="Open Sans"/>
                <a:hlinkClick r:id="rId3"/>
              </a:rPr>
              <a:t>this site</a:t>
            </a:r>
            <a:r>
              <a:rPr lang="en" sz="1200">
                <a:solidFill>
                  <a:schemeClr val="dk1"/>
                </a:solidFill>
                <a:latin typeface="Open Sans"/>
                <a:ea typeface="Open Sans"/>
                <a:cs typeface="Open Sans"/>
                <a:sym typeface="Open Sans"/>
              </a:rPr>
              <a:t> to find out more fun facts about elephants. What math story problems can you make up about elephants?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Try to make an </a:t>
            </a:r>
            <a:r>
              <a:rPr lang="en" sz="1200" u="sng">
                <a:solidFill>
                  <a:schemeClr val="hlink"/>
                </a:solidFill>
                <a:latin typeface="Open Sans"/>
                <a:ea typeface="Open Sans"/>
                <a:cs typeface="Open Sans"/>
                <a:sym typeface="Open Sans"/>
                <a:hlinkClick r:id="rId4"/>
              </a:rPr>
              <a:t>origami elephant</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Recommended children’s book: There is a Bird on Your Head by Mo Willems</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u="sng">
                <a:solidFill>
                  <a:srgbClr val="0000FF"/>
                </a:solidFill>
                <a:latin typeface="Open Sans"/>
                <a:ea typeface="Open Sans"/>
                <a:cs typeface="Open Sans"/>
                <a:sym typeface="Open Sans"/>
                <a:hlinkClick r:id="rId5"/>
              </a:rPr>
              <a:t>Link to Picture</a:t>
            </a:r>
            <a:endParaRPr sz="1200">
              <a:solidFill>
                <a:srgbClr val="0000FF"/>
              </a:solidFill>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275916e8d_2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275916e8d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0000FF"/>
                </a:solidFill>
                <a:latin typeface="Open Sans"/>
                <a:ea typeface="Open Sans"/>
                <a:cs typeface="Open Sans"/>
                <a:sym typeface="Open Sans"/>
                <a:hlinkClick r:id="rId3"/>
              </a:rPr>
              <a:t>Link to the Picture</a:t>
            </a:r>
            <a:r>
              <a:rPr lang="en" sz="1200">
                <a:solidFill>
                  <a:srgbClr val="0000FF"/>
                </a:solidFill>
                <a:latin typeface="Open Sans"/>
                <a:ea typeface="Open Sans"/>
                <a:cs typeface="Open Sans"/>
                <a:sym typeface="Open Sans"/>
              </a:rPr>
              <a:t> </a:t>
            </a:r>
            <a:endParaRPr sz="1200">
              <a:solidFill>
                <a:srgbClr val="0000FF"/>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275916e8d_21_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275916e8d_2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a:t>
            </a:r>
            <a:endParaRPr sz="1200">
              <a:solidFill>
                <a:schemeClr val="dk1"/>
              </a:solidFill>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
                <a:latin typeface="Open Sans"/>
                <a:ea typeface="Open Sans"/>
                <a:cs typeface="Open Sans"/>
                <a:sym typeface="Open Sans"/>
              </a:rPr>
              <a:t>Make a picture graph or bar graph about the fruits and vegetables in the picture.</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
                <a:latin typeface="Open Sans"/>
                <a:ea typeface="Open Sans"/>
                <a:cs typeface="Open Sans"/>
                <a:sym typeface="Open Sans"/>
              </a:rPr>
              <a:t>Estimate the lengths of the fruits and vegetables and make a line plot about the data.</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
                <a:latin typeface="Open Sans"/>
                <a:ea typeface="Open Sans"/>
                <a:cs typeface="Open Sans"/>
                <a:sym typeface="Open Sans"/>
              </a:rPr>
              <a:t>There are thousands of different types of tomatoes, what kind of tomatoes do your family and friends enjoy eating? Create a survey to find out.</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
                <a:latin typeface="Open Sans"/>
                <a:ea typeface="Open Sans"/>
                <a:cs typeface="Open Sans"/>
                <a:sym typeface="Open Sans"/>
              </a:rPr>
              <a:t>Related children’s book: Growing Vegetable Soup by Lois Ehlert</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
                <a:latin typeface="Open Sans"/>
                <a:ea typeface="Open Sans"/>
                <a:cs typeface="Open Sans"/>
                <a:sym typeface="Open Sans"/>
              </a:rPr>
              <a:t>What fruits and vegetables do you see around you? Draw a picture of your favorite and explain why it is your favorite.</a:t>
            </a:r>
            <a:endParaRPr>
              <a:latin typeface="Open Sans"/>
              <a:ea typeface="Open Sans"/>
              <a:cs typeface="Open Sans"/>
              <a:sym typeface="Open Sans"/>
            </a:endParaRPr>
          </a:p>
          <a:p>
            <a:pPr marL="457200" lvl="0" indent="-298450" algn="l" rtl="0">
              <a:spcBef>
                <a:spcPts val="0"/>
              </a:spcBef>
              <a:spcAft>
                <a:spcPts val="0"/>
              </a:spcAft>
              <a:buClr>
                <a:srgbClr val="000000"/>
              </a:buClr>
              <a:buSzPts val="1100"/>
              <a:buFont typeface="Open Sans"/>
              <a:buChar char="●"/>
            </a:pPr>
            <a:r>
              <a:rPr lang="en">
                <a:latin typeface="Open Sans"/>
                <a:ea typeface="Open Sans"/>
                <a:cs typeface="Open Sans"/>
                <a:sym typeface="Open Sans"/>
              </a:rPr>
              <a:t>Take a picture, or draw, a group of fruits and vegetables and ask someone 3 questions to answer about them. </a:t>
            </a:r>
            <a:endParaRPr>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3"/>
              </a:rPr>
              <a:t>Link to the Picture</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275916e8d_21_1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275916e8d_2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chemeClr val="accent5"/>
                </a:solidFill>
                <a:latin typeface="Open Sans"/>
                <a:ea typeface="Open Sans"/>
                <a:cs typeface="Open Sans"/>
                <a:sym typeface="Open Sans"/>
                <a:hlinkClick r:id="rId3"/>
              </a:rPr>
              <a:t>Link to the Picture</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275916e8d_21_22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275916e8d_2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Roll a number cube 4 times to generate 4 numbers. Use addition, subtraction, multiplication, or division with all 4 numbers to make as many numbers as you can between 1 and 30.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Play the math game 24 online </a:t>
            </a:r>
            <a:r>
              <a:rPr lang="en" sz="1200" u="sng">
                <a:solidFill>
                  <a:schemeClr val="hlink"/>
                </a:solidFill>
                <a:latin typeface="Open Sans"/>
                <a:ea typeface="Open Sans"/>
                <a:cs typeface="Open Sans"/>
                <a:sym typeface="Open Sans"/>
                <a:hlinkClick r:id="rId3"/>
              </a:rPr>
              <a:t>here</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Play online dominoes </a:t>
            </a:r>
            <a:r>
              <a:rPr lang="en" sz="1200" u="sng">
                <a:solidFill>
                  <a:schemeClr val="hlink"/>
                </a:solidFill>
                <a:latin typeface="Open Sans"/>
                <a:ea typeface="Open Sans"/>
                <a:cs typeface="Open Sans"/>
                <a:sym typeface="Open Sans"/>
                <a:hlinkClick r:id="rId4"/>
              </a:rPr>
              <a:t>here.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Read more about the history of dominoes </a:t>
            </a:r>
            <a:r>
              <a:rPr lang="en" sz="1200" u="sng">
                <a:solidFill>
                  <a:srgbClr val="1155CC"/>
                </a:solidFill>
                <a:latin typeface="Open Sans"/>
                <a:ea typeface="Open Sans"/>
                <a:cs typeface="Open Sans"/>
                <a:sym typeface="Open Sans"/>
                <a:hlinkClick r:id="rId5"/>
              </a:rPr>
              <a:t>here</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6"/>
              </a:rPr>
              <a:t>Link to the Picture</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275916e8d_21_3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275916e8d_21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accent5"/>
                </a:solidFill>
                <a:latin typeface="Open Sans"/>
                <a:ea typeface="Open Sans"/>
                <a:cs typeface="Open Sans"/>
                <a:sym typeface="Open Sans"/>
                <a:hlinkClick r:id="rId3"/>
              </a:rPr>
              <a:t>Link to the Picture</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275916e8d_21_44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275916e8d_21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 </a:t>
            </a:r>
            <a:endParaRPr sz="1200">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List as many words as you can with the letters on the tiles. How many points is each word worth?</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In word games the letters are given point values based on how commonly they are used in words. For example an “A” is worth 1 point and a “Z” is worth 10 points. Think of the letters in the alphabet and decide what values, between 1 and 10, each letter could have. You can check your answers </a:t>
            </a:r>
            <a:r>
              <a:rPr lang="en" u="sng">
                <a:solidFill>
                  <a:schemeClr val="hlink"/>
                </a:solidFill>
                <a:latin typeface="Open Sans"/>
                <a:ea typeface="Open Sans"/>
                <a:cs typeface="Open Sans"/>
                <a:sym typeface="Open Sans"/>
                <a:hlinkClick r:id="rId3"/>
              </a:rPr>
              <a:t>here.</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What word games do you like to play? What are some of the different ways that math is used in the word games you know?</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somewhere around you that relates to the math you saw in the image. Take a picture or shoot a video. Send it our way!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4"/>
              </a:rPr>
              <a:t>Link to the Picture</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275916e8d_21_55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275916e8d_2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accent5"/>
                </a:solidFill>
                <a:latin typeface="Open Sans"/>
                <a:ea typeface="Open Sans"/>
                <a:cs typeface="Open Sans"/>
                <a:sym typeface="Open Sans"/>
                <a:hlinkClick r:id="rId3"/>
              </a:rPr>
              <a:t>Link to the Picture</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275916e8d_21_56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275916e8d_21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Make up a game to play at home with your family. What will you call the game? What will you use for game pieces? Can you create a game board? Consider using dice or cards to make moves. Once you decide the rules of your game, play the game with your family.</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When you play games at home, use a data display to record the number of games each player wins.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What are some games that involve mathematics? Send us the names of your favorites!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u="sng">
                <a:solidFill>
                  <a:schemeClr val="hlink"/>
                </a:solidFill>
                <a:latin typeface="Open Sans"/>
                <a:ea typeface="Open Sans"/>
                <a:cs typeface="Open Sans"/>
                <a:sym typeface="Open Sans"/>
                <a:hlinkClick r:id="rId3"/>
              </a:rPr>
              <a:t>Recommended reading with a task.</a:t>
            </a:r>
            <a:r>
              <a:rPr lang="en"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4"/>
              </a:rPr>
              <a:t>Link to the Picture</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275916e8d_21_67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275916e8d_21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latin typeface="Open Sans"/>
                <a:ea typeface="Open Sans"/>
                <a:cs typeface="Open Sans"/>
                <a:sym typeface="Open Sans"/>
                <a:hlinkClick r:id="rId3"/>
              </a:rPr>
              <a:t>Link to the Picture</a:t>
            </a:r>
            <a:endParaRPr sz="1200">
              <a:solidFill>
                <a:srgbClr val="1155CC"/>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1c4df7dd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1c4df7dd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After the image: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somewhere around you that relates to the math you saw in the image. Take a picture or shoot a video. Send it our way!</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Draw your own picture of a palace with some of the same shapes and objects in the picture.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collections of objects to count. Describe how you counted them to someone.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Read along: </a:t>
            </a:r>
            <a:r>
              <a:rPr lang="en" u="sng">
                <a:solidFill>
                  <a:srgbClr val="1155CC"/>
                </a:solidFill>
                <a:latin typeface="Open Sans"/>
                <a:ea typeface="Open Sans"/>
                <a:cs typeface="Open Sans"/>
                <a:sym typeface="Open Sans"/>
                <a:hlinkClick r:id="rId3"/>
              </a:rPr>
              <a:t>Dinner at the Panda Palace</a:t>
            </a:r>
            <a:r>
              <a:rPr lang="en">
                <a:solidFill>
                  <a:schemeClr val="dk1"/>
                </a:solidFill>
                <a:latin typeface="Open Sans"/>
                <a:ea typeface="Open Sans"/>
                <a:cs typeface="Open Sans"/>
                <a:sym typeface="Open Sans"/>
              </a:rPr>
              <a:t> - Where do you see math in the story?</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learn more about the palace in the picture, you can check it out </a:t>
            </a:r>
            <a:r>
              <a:rPr lang="en" u="sng">
                <a:solidFill>
                  <a:srgbClr val="1155CC"/>
                </a:solidFill>
                <a:latin typeface="Open Sans"/>
                <a:ea typeface="Open Sans"/>
                <a:cs typeface="Open Sans"/>
                <a:sym typeface="Open Sans"/>
                <a:hlinkClick r:id="rId4"/>
              </a:rPr>
              <a:t>here.</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Link to the Picture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275916e8d_21_6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275916e8d_21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After the image: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u="sng">
                <a:solidFill>
                  <a:schemeClr val="hlink"/>
                </a:solidFill>
                <a:latin typeface="Open Sans"/>
                <a:ea typeface="Open Sans"/>
                <a:cs typeface="Open Sans"/>
                <a:sym typeface="Open Sans"/>
                <a:hlinkClick r:id="rId3"/>
              </a:rPr>
              <a:t>Multiplication Matching Game</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Make an array  pattern with some objects at home. ( Suggestions: coins, buttons, spoons) How many different ways can you arrange the objects?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What kind of angles do you see in the picture? How does an umbrella connect to what you know about circles and angles?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Learn more about umbrellas </a:t>
            </a:r>
            <a:r>
              <a:rPr lang="en" sz="1200" u="sng">
                <a:solidFill>
                  <a:srgbClr val="1155CC"/>
                </a:solidFill>
                <a:latin typeface="Open Sans"/>
                <a:ea typeface="Open Sans"/>
                <a:cs typeface="Open Sans"/>
                <a:sym typeface="Open Sans"/>
                <a:hlinkClick r:id="rId4"/>
              </a:rPr>
              <a:t>here</a:t>
            </a:r>
            <a:r>
              <a:rPr lang="en" sz="1200">
                <a:solidFill>
                  <a:schemeClr val="dk1"/>
                </a:solidFill>
                <a:latin typeface="Open Sans"/>
                <a:ea typeface="Open Sans"/>
                <a:cs typeface="Open Sans"/>
                <a:sym typeface="Open Sans"/>
              </a:rPr>
              <a:t>. What mathematical questions can you ask about the history of umbrellas? What geometry questions can you ask about the shape of an umbrella?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There are many amazing images of umbrellas out there. Find an image of umbrellas and write your own math questions about them.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u="sng">
                <a:solidFill>
                  <a:schemeClr val="hlink"/>
                </a:solidFill>
                <a:latin typeface="Open Sans"/>
                <a:ea typeface="Open Sans"/>
                <a:cs typeface="Open Sans"/>
                <a:sym typeface="Open Sans"/>
                <a:hlinkClick r:id="rId5"/>
              </a:rPr>
              <a:t>Link to the Picture</a:t>
            </a:r>
            <a:endParaRPr sz="1200">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25fcd86ea_2284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25fcd86ea_22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Link to the Image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25fcd86ea_2284_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25fcd86ea_228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After the image: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Read more fascinating facts about drums </a:t>
            </a:r>
            <a:r>
              <a:rPr lang="en" u="sng">
                <a:solidFill>
                  <a:schemeClr val="hlink"/>
                </a:solidFill>
                <a:latin typeface="Open Sans"/>
                <a:ea typeface="Open Sans"/>
                <a:cs typeface="Open Sans"/>
                <a:sym typeface="Open Sans"/>
                <a:hlinkClick r:id="rId3"/>
              </a:rPr>
              <a:t>here.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Learn about an xylophone </a:t>
            </a:r>
            <a:r>
              <a:rPr lang="en" u="sng">
                <a:solidFill>
                  <a:schemeClr val="hlink"/>
                </a:solidFill>
                <a:latin typeface="Open Sans"/>
                <a:ea typeface="Open Sans"/>
                <a:cs typeface="Open Sans"/>
                <a:sym typeface="Open Sans"/>
                <a:hlinkClick r:id="rId4"/>
              </a:rPr>
              <a:t>here.</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Sketch a plan for an instrument you can make using things around you. List your materials. Make the instrument if you can.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Measure the different lengths of the instruments with a ruler. What unit did you use? Display your data.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something around you that relates to the math you saw in the image. Take a picture or shoot a video. Send it our way!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u="sng">
                <a:solidFill>
                  <a:srgbClr val="0000FF"/>
                </a:solidFill>
                <a:hlinkClick r:id="rId5"/>
              </a:rPr>
              <a:t>Link to the Image</a:t>
            </a:r>
            <a:endParaRPr sz="1200">
              <a:solidFill>
                <a:srgbClr val="0000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25fcd86ea_2284_1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25fcd86ea_2284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Link to the image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25fcd86ea_2284_22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25fcd86ea_2284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After the image: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Describe the different doors you see around you, inside and outside. Which door are your favorite and why?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If you were to build a new door, where would you put it and what would you build it with?</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If you could decorate a door to match your favorite book, what would you put on the door and why?</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Related picture book: </a:t>
            </a:r>
            <a:r>
              <a:rPr lang="en">
                <a:solidFill>
                  <a:srgbClr val="333333"/>
                </a:solidFill>
                <a:highlight>
                  <a:srgbClr val="FFFFFF"/>
                </a:highlight>
                <a:latin typeface="Open Sans"/>
                <a:ea typeface="Open Sans"/>
                <a:cs typeface="Open Sans"/>
                <a:sym typeface="Open Sans"/>
              </a:rPr>
              <a:t>Door by</a:t>
            </a:r>
            <a:r>
              <a:rPr lang="en">
                <a:solidFill>
                  <a:srgbClr val="181818"/>
                </a:solidFill>
                <a:highlight>
                  <a:srgbClr val="FFFFFF"/>
                </a:highlight>
                <a:latin typeface="Open Sans"/>
                <a:ea typeface="Open Sans"/>
                <a:cs typeface="Open Sans"/>
                <a:sym typeface="Open Sans"/>
              </a:rPr>
              <a:t> </a:t>
            </a:r>
            <a:r>
              <a:rPr lang="en">
                <a:solidFill>
                  <a:srgbClr val="333333"/>
                </a:solidFill>
                <a:highlight>
                  <a:srgbClr val="FFFFFF"/>
                </a:highlight>
                <a:uFill>
                  <a:noFill/>
                </a:uFill>
                <a:latin typeface="Open Sans"/>
                <a:ea typeface="Open Sans"/>
                <a:cs typeface="Open Sans"/>
                <a:sym typeface="Open Sans"/>
                <a:hlinkClick r:id="rId3"/>
              </a:rPr>
              <a:t>Ji-Hyeon Lee</a:t>
            </a:r>
            <a:endParaRPr>
              <a:solidFill>
                <a:srgbClr val="333333"/>
              </a:solidFill>
              <a:highlight>
                <a:srgbClr val="FFFFFF"/>
              </a:highlight>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something around you that relates to the math you saw in the image. Take a picture or shoot a video. Send it our way!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u="sng">
                <a:solidFill>
                  <a:srgbClr val="0000FF"/>
                </a:solidFill>
                <a:hlinkClick r:id="rId4"/>
              </a:rPr>
              <a:t>Link to the image</a:t>
            </a:r>
            <a:endParaRPr sz="1200">
              <a:solidFill>
                <a:srgbClr val="0000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25fcd86ea_2284_33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25fcd86ea_2284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Link to the image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25fcd86ea_2284_34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25fcd86ea_2284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After the image: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Look for and sketch arrays you see in your home or in your neighborhood.</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Grade 3: Try out </a:t>
            </a:r>
            <a:r>
              <a:rPr lang="en" u="sng">
                <a:solidFill>
                  <a:schemeClr val="hlink"/>
                </a:solidFill>
                <a:latin typeface="Open Sans"/>
                <a:ea typeface="Open Sans"/>
                <a:cs typeface="Open Sans"/>
                <a:sym typeface="Open Sans"/>
                <a:hlinkClick r:id="rId3"/>
              </a:rPr>
              <a:t>this task</a:t>
            </a:r>
            <a:r>
              <a:rPr lang="en">
                <a:solidFill>
                  <a:schemeClr val="dk1"/>
                </a:solidFill>
                <a:latin typeface="Open Sans"/>
                <a:ea typeface="Open Sans"/>
                <a:cs typeface="Open Sans"/>
                <a:sym typeface="Open Sans"/>
              </a:rPr>
              <a:t> about multiplication!</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What other things can you count in this image? How would you count them? How many of them are there?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Draw a picture of another type of building you have seen that looks the same or different than this one. </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u="sng">
                <a:solidFill>
                  <a:schemeClr val="hlink"/>
                </a:solidFill>
                <a:hlinkClick r:id="rId4"/>
              </a:rPr>
              <a:t>Link to the image</a:t>
            </a:r>
            <a:endParaRPr sz="1200">
              <a:solidFill>
                <a:srgbClr val="0000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25fcd86ea_2284_45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25fcd86ea_2284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the image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25fcd86ea_2284_46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725fcd86ea_2284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After the image: </a:t>
            </a:r>
            <a:endParaRPr>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Make a model of a windmill with things you have around you.</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Windmills have been used for hundreds of years. Read more about their history </a:t>
            </a:r>
            <a:r>
              <a:rPr lang="en" sz="1200" u="sng">
                <a:solidFill>
                  <a:srgbClr val="1155CC"/>
                </a:solidFill>
                <a:latin typeface="Open Sans"/>
                <a:ea typeface="Open Sans"/>
                <a:cs typeface="Open Sans"/>
                <a:sym typeface="Open Sans"/>
                <a:hlinkClick r:id="rId3"/>
              </a:rPr>
              <a:t>here</a:t>
            </a:r>
            <a:r>
              <a:rPr lang="en"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Windmills have been used in countries all over the world. Sketch a map of the world and use a symbol to show the locations of windmills in history.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rPr>
              <a:t>Link to the image</a:t>
            </a:r>
            <a:endParaRPr sz="1200">
              <a:solidFill>
                <a:srgbClr val="0000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5fcd86ea_2284_56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5fcd86ea_2284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Link to the image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1c4df7dde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1c4df7dd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Link to the Picture</a:t>
            </a:r>
            <a:r>
              <a:rPr lang="en"/>
              <a:t> (we cropped the original image to fit within the K-1 CCSS)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25fcd86ea_2284_57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25fcd86ea_2284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After the image: </a:t>
            </a:r>
            <a:endParaRPr>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Make your own signs for a treehouse. What will they say?</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Create a tree-house design. Make a floor plan of the treehouse. Determine what materials and tools you would need to build it.</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Search for images of treehouses. Which one is your favorite and why?</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Write a story about life in a treehouse.</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u="sng">
                <a:solidFill>
                  <a:srgbClr val="0000FF"/>
                </a:solidFill>
                <a:hlinkClick r:id="rId3"/>
              </a:rPr>
              <a:t>Link to the image</a:t>
            </a:r>
            <a:endParaRPr sz="1200">
              <a:solidFill>
                <a:srgbClr val="0000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1c4df7dde_0_12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1c4df7dd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After the image: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What fruits look like geometric shapes? List the fruits and the shapes they look like.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This </a:t>
            </a:r>
            <a:r>
              <a:rPr lang="en" u="sng">
                <a:solidFill>
                  <a:srgbClr val="1155CC"/>
                </a:solidFill>
                <a:latin typeface="Open Sans"/>
                <a:ea typeface="Open Sans"/>
                <a:cs typeface="Open Sans"/>
                <a:sym typeface="Open Sans"/>
                <a:hlinkClick r:id="rId3"/>
              </a:rPr>
              <a:t>link</a:t>
            </a:r>
            <a:r>
              <a:rPr lang="en">
                <a:solidFill>
                  <a:schemeClr val="dk1"/>
                </a:solidFill>
                <a:latin typeface="Open Sans"/>
                <a:ea typeface="Open Sans"/>
                <a:cs typeface="Open Sans"/>
                <a:sym typeface="Open Sans"/>
              </a:rPr>
              <a:t> shows an image of a packed prism of oranges. What mathematical questions could you ask about the image?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Cubist art uses shapes to convey real life fruits. Research about this style of art and see if you can draw a pineapple in this style.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somewhere around you that relates to the math you saw in the image. Take a picture or shoot a video. Send it our way!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u="sng">
                <a:solidFill>
                  <a:schemeClr val="hlink"/>
                </a:solidFill>
                <a:hlinkClick r:id="rId4"/>
              </a:rPr>
              <a:t>Link to the Picture</a:t>
            </a:r>
            <a:r>
              <a:rPr lang="en"/>
              <a:t> </a:t>
            </a:r>
            <a:r>
              <a:rPr lang="en">
                <a:solidFill>
                  <a:schemeClr val="dk1"/>
                </a:solidFill>
              </a:rPr>
              <a:t>(we cropped the original image to fit within the K-1 CCSS)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1c4df7dde_0_3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1c4df7dde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chemeClr val="hlink"/>
                </a:solidFill>
                <a:latin typeface="Open Sans"/>
                <a:ea typeface="Open Sans"/>
                <a:cs typeface="Open Sans"/>
                <a:sym typeface="Open Sans"/>
                <a:hlinkClick r:id="rId3"/>
              </a:rPr>
              <a:t>Link to the Picture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1c4df7dde_0_45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1c4df7dde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 </a:t>
            </a:r>
            <a:endParaRPr sz="1200">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What birds do you see around your home? </a:t>
            </a:r>
            <a:endParaRPr>
              <a:solidFill>
                <a:schemeClr val="dk1"/>
              </a:solidFill>
              <a:latin typeface="Open Sans"/>
              <a:ea typeface="Open Sans"/>
              <a:cs typeface="Open Sans"/>
              <a:sym typeface="Open Sans"/>
            </a:endParaRPr>
          </a:p>
          <a:p>
            <a:pPr marL="914400" lvl="1"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Sketch and color the different birds you see. </a:t>
            </a:r>
            <a:endParaRPr>
              <a:solidFill>
                <a:schemeClr val="dk1"/>
              </a:solidFill>
              <a:latin typeface="Open Sans"/>
              <a:ea typeface="Open Sans"/>
              <a:cs typeface="Open Sans"/>
              <a:sym typeface="Open Sans"/>
            </a:endParaRPr>
          </a:p>
          <a:p>
            <a:pPr marL="914400" lvl="1"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Keep track of the type and number of birds you see during the day. Make a display of the data. Show someone and ask them what they learn by looking at your display.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Ducks weigh far less than one might imagine. Find the weights of different kinds of ducks and put them in order from least to greatest.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Mallard ducks migrate to different places. Read more about them </a:t>
            </a:r>
            <a:r>
              <a:rPr lang="en" u="sng">
                <a:solidFill>
                  <a:srgbClr val="1155CC"/>
                </a:solidFill>
                <a:latin typeface="Open Sans"/>
                <a:ea typeface="Open Sans"/>
                <a:cs typeface="Open Sans"/>
                <a:sym typeface="Open Sans"/>
                <a:hlinkClick r:id="rId3"/>
              </a:rPr>
              <a:t>here</a:t>
            </a:r>
            <a:r>
              <a:rPr lang="en">
                <a:solidFill>
                  <a:schemeClr val="dk1"/>
                </a:solidFill>
                <a:latin typeface="Open Sans"/>
                <a:ea typeface="Open Sans"/>
                <a:cs typeface="Open Sans"/>
                <a:sym typeface="Open Sans"/>
              </a:rPr>
              <a:t>. Where do Mallard ducks live?</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Learn how to draw some birds with </a:t>
            </a:r>
            <a:r>
              <a:rPr lang="en" u="sng">
                <a:solidFill>
                  <a:srgbClr val="1155CC"/>
                </a:solidFill>
                <a:latin typeface="Open Sans"/>
                <a:ea typeface="Open Sans"/>
                <a:cs typeface="Open Sans"/>
                <a:sym typeface="Open Sans"/>
                <a:hlinkClick r:id="rId4"/>
              </a:rPr>
              <a:t>Mo Willems here</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Related children’s book: Johnny’s Pheasant by Cheryl Minnema</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somewhere around you that relates to the math you saw in the image. Take a picture or shoot a video. Send it our way!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Link to the Picture:</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u="sng">
                <a:solidFill>
                  <a:srgbClr val="1155CC"/>
                </a:solidFill>
                <a:latin typeface="Open Sans"/>
                <a:ea typeface="Open Sans"/>
                <a:cs typeface="Open Sans"/>
                <a:sym typeface="Open Sans"/>
                <a:hlinkClick r:id="rId5"/>
              </a:rPr>
              <a:t>https://www.pexels.com/photo/white-duck-with-22-ducklings-in-green-grass-field-160509/</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1c4df7dde_0_5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1c4df7dde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latin typeface="Open Sans"/>
                <a:ea typeface="Open Sans"/>
                <a:cs typeface="Open Sans"/>
                <a:sym typeface="Open Sans"/>
                <a:hlinkClick r:id="rId3"/>
              </a:rPr>
              <a:t>Link to the Picture</a:t>
            </a:r>
            <a:endParaRPr sz="1200">
              <a:solidFill>
                <a:srgbClr val="1155CC"/>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1c4df7dde_0_57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1c4df7dde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the image: </a:t>
            </a:r>
            <a:endParaRPr sz="1200">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pictures of other vegetables that come in groups? Do they typically come in groups of odd or even numbers?</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other places you see arrangements of 10 things around you. Draw a picture of them and show someone!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Green peas are transported from farms in bushels that usually weigh about 28 pounds. Find out more </a:t>
            </a:r>
            <a:r>
              <a:rPr lang="en" u="sng">
                <a:solidFill>
                  <a:srgbClr val="1155CC"/>
                </a:solidFill>
                <a:latin typeface="Open Sans"/>
                <a:ea typeface="Open Sans"/>
                <a:cs typeface="Open Sans"/>
                <a:sym typeface="Open Sans"/>
                <a:hlinkClick r:id="rId3"/>
              </a:rPr>
              <a:t>here</a:t>
            </a:r>
            <a:r>
              <a:rPr lang="en">
                <a:solidFill>
                  <a:schemeClr val="dk1"/>
                </a:solidFill>
                <a:latin typeface="Open Sans"/>
                <a:ea typeface="Open Sans"/>
                <a:cs typeface="Open Sans"/>
                <a:sym typeface="Open Sans"/>
              </a:rPr>
              <a:t> about the weights of different vegetables. What problems can you make up and solve about vegetable weights? </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sz="1200">
                <a:solidFill>
                  <a:schemeClr val="dk1"/>
                </a:solidFill>
                <a:latin typeface="Open Sans"/>
                <a:ea typeface="Open Sans"/>
                <a:cs typeface="Open Sans"/>
                <a:sym typeface="Open Sans"/>
              </a:rPr>
              <a:t>Recommended book about counting: Count on Me by Miquel Tanco</a:t>
            </a:r>
            <a:endParaRPr>
              <a:solidFill>
                <a:schemeClr val="dk1"/>
              </a:solidFill>
              <a:latin typeface="Open Sans"/>
              <a:ea typeface="Open Sans"/>
              <a:cs typeface="Open Sans"/>
              <a:sym typeface="Open Sans"/>
            </a:endParaRPr>
          </a:p>
          <a:p>
            <a:pPr marL="457200" lvl="0" indent="-298450" algn="l" rtl="0">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Find somewhere around you that relates to the math you saw in the image. Take a picture or shoot a video. Send it our way!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4"/>
              </a:rPr>
              <a:t>Link to the Picture</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1c4df7dde_0_6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1c4df7dde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3"/>
              </a:rPr>
              <a:t>Link to Picture</a:t>
            </a:r>
            <a:endParaRPr sz="12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ubTitle" idx="1"/>
          </p:nvPr>
        </p:nvSpPr>
        <p:spPr>
          <a:xfrm>
            <a:off x="311700" y="3864258"/>
            <a:ext cx="8520600" cy="105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3100"/>
              <a:buNone/>
              <a:defRPr sz="3100"/>
            </a:lvl1pPr>
            <a:lvl2pPr lvl="1" algn="ctr" rtl="0">
              <a:lnSpc>
                <a:spcPct val="100000"/>
              </a:lnSpc>
              <a:spcBef>
                <a:spcPts val="0"/>
              </a:spcBef>
              <a:spcAft>
                <a:spcPts val="0"/>
              </a:spcAft>
              <a:buSzPts val="3100"/>
              <a:buNone/>
              <a:defRPr sz="3100"/>
            </a:lvl2pPr>
            <a:lvl3pPr lvl="2" algn="ctr" rtl="0">
              <a:lnSpc>
                <a:spcPct val="100000"/>
              </a:lnSpc>
              <a:spcBef>
                <a:spcPts val="0"/>
              </a:spcBef>
              <a:spcAft>
                <a:spcPts val="0"/>
              </a:spcAft>
              <a:buSzPts val="3100"/>
              <a:buNone/>
              <a:defRPr sz="3100"/>
            </a:lvl3pPr>
            <a:lvl4pPr lvl="3" algn="ctr" rtl="0">
              <a:lnSpc>
                <a:spcPct val="100000"/>
              </a:lnSpc>
              <a:spcBef>
                <a:spcPts val="0"/>
              </a:spcBef>
              <a:spcAft>
                <a:spcPts val="0"/>
              </a:spcAft>
              <a:buSzPts val="3100"/>
              <a:buNone/>
              <a:defRPr sz="3100"/>
            </a:lvl4pPr>
            <a:lvl5pPr lvl="4" algn="ctr" rtl="0">
              <a:lnSpc>
                <a:spcPct val="100000"/>
              </a:lnSpc>
              <a:spcBef>
                <a:spcPts val="0"/>
              </a:spcBef>
              <a:spcAft>
                <a:spcPts val="0"/>
              </a:spcAft>
              <a:buSzPts val="3100"/>
              <a:buNone/>
              <a:defRPr sz="3100"/>
            </a:lvl5pPr>
            <a:lvl6pPr lvl="5" algn="ctr" rtl="0">
              <a:lnSpc>
                <a:spcPct val="100000"/>
              </a:lnSpc>
              <a:spcBef>
                <a:spcPts val="0"/>
              </a:spcBef>
              <a:spcAft>
                <a:spcPts val="0"/>
              </a:spcAft>
              <a:buSzPts val="3100"/>
              <a:buNone/>
              <a:defRPr sz="3100"/>
            </a:lvl6pPr>
            <a:lvl7pPr lvl="6" algn="ctr" rtl="0">
              <a:lnSpc>
                <a:spcPct val="100000"/>
              </a:lnSpc>
              <a:spcBef>
                <a:spcPts val="0"/>
              </a:spcBef>
              <a:spcAft>
                <a:spcPts val="0"/>
              </a:spcAft>
              <a:buSzPts val="3100"/>
              <a:buNone/>
              <a:defRPr sz="3100"/>
            </a:lvl7pPr>
            <a:lvl8pPr lvl="7" algn="ctr" rtl="0">
              <a:lnSpc>
                <a:spcPct val="100000"/>
              </a:lnSpc>
              <a:spcBef>
                <a:spcPts val="0"/>
              </a:spcBef>
              <a:spcAft>
                <a:spcPts val="0"/>
              </a:spcAft>
              <a:buSzPts val="3100"/>
              <a:buNone/>
              <a:defRPr sz="3100"/>
            </a:lvl8pPr>
            <a:lvl9pPr lvl="8" algn="ctr" rtl="0">
              <a:lnSpc>
                <a:spcPct val="100000"/>
              </a:lnSpc>
              <a:spcBef>
                <a:spcPts val="0"/>
              </a:spcBef>
              <a:spcAft>
                <a:spcPts val="0"/>
              </a:spcAft>
              <a:buSzPts val="3100"/>
              <a:buNone/>
              <a:defRPr sz="3100"/>
            </a:lvl9pPr>
          </a:lstStyle>
          <a:p>
            <a:endParaRPr/>
          </a:p>
        </p:txBody>
      </p:sp>
      <p:sp>
        <p:nvSpPr>
          <p:cNvPr id="13" name="Google Shape;13;p2"/>
          <p:cNvSpPr txBox="1">
            <a:spLocks noGrp="1"/>
          </p:cNvSpPr>
          <p:nvPr>
            <p:ph type="title"/>
          </p:nvPr>
        </p:nvSpPr>
        <p:spPr>
          <a:xfrm>
            <a:off x="909825" y="1150275"/>
            <a:ext cx="7728600" cy="23871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800" b="1">
                <a:solidFill>
                  <a:srgbClr val="8F34CF"/>
                </a:solidFill>
                <a:latin typeface="Open Sans"/>
                <a:ea typeface="Open Sans"/>
                <a:cs typeface="Open Sans"/>
                <a:sym typeface="Open Sans"/>
              </a:defRPr>
            </a:lvl1pPr>
            <a:lvl2pPr lvl="1">
              <a:spcBef>
                <a:spcPts val="0"/>
              </a:spcBef>
              <a:spcAft>
                <a:spcPts val="0"/>
              </a:spcAft>
              <a:buNone/>
              <a:defRPr>
                <a:latin typeface="Open Sans"/>
                <a:ea typeface="Open Sans"/>
                <a:cs typeface="Open Sans"/>
                <a:sym typeface="Open Sans"/>
              </a:defRPr>
            </a:lvl2pPr>
            <a:lvl3pPr lvl="2">
              <a:spcBef>
                <a:spcPts val="0"/>
              </a:spcBef>
              <a:spcAft>
                <a:spcPts val="0"/>
              </a:spcAft>
              <a:buNone/>
              <a:defRPr>
                <a:latin typeface="Open Sans"/>
                <a:ea typeface="Open Sans"/>
                <a:cs typeface="Open Sans"/>
                <a:sym typeface="Open Sans"/>
              </a:defRPr>
            </a:lvl3pPr>
            <a:lvl4pPr lvl="3">
              <a:spcBef>
                <a:spcPts val="0"/>
              </a:spcBef>
              <a:spcAft>
                <a:spcPts val="0"/>
              </a:spcAft>
              <a:buNone/>
              <a:defRPr>
                <a:latin typeface="Open Sans"/>
                <a:ea typeface="Open Sans"/>
                <a:cs typeface="Open Sans"/>
                <a:sym typeface="Open Sans"/>
              </a:defRPr>
            </a:lvl4pPr>
            <a:lvl5pPr lvl="4">
              <a:spcBef>
                <a:spcPts val="0"/>
              </a:spcBef>
              <a:spcAft>
                <a:spcPts val="0"/>
              </a:spcAft>
              <a:buNone/>
              <a:defRPr>
                <a:latin typeface="Open Sans"/>
                <a:ea typeface="Open Sans"/>
                <a:cs typeface="Open Sans"/>
                <a:sym typeface="Open Sans"/>
              </a:defRPr>
            </a:lvl5pPr>
            <a:lvl6pPr lvl="5">
              <a:spcBef>
                <a:spcPts val="0"/>
              </a:spcBef>
              <a:spcAft>
                <a:spcPts val="0"/>
              </a:spcAft>
              <a:buNone/>
              <a:defRPr>
                <a:latin typeface="Open Sans"/>
                <a:ea typeface="Open Sans"/>
                <a:cs typeface="Open Sans"/>
                <a:sym typeface="Open Sans"/>
              </a:defRPr>
            </a:lvl6pPr>
            <a:lvl7pPr lvl="6">
              <a:spcBef>
                <a:spcPts val="0"/>
              </a:spcBef>
              <a:spcAft>
                <a:spcPts val="0"/>
              </a:spcAft>
              <a:buNone/>
              <a:defRPr>
                <a:latin typeface="Open Sans"/>
                <a:ea typeface="Open Sans"/>
                <a:cs typeface="Open Sans"/>
                <a:sym typeface="Open Sans"/>
              </a:defRPr>
            </a:lvl7pPr>
            <a:lvl8pPr lvl="7">
              <a:spcBef>
                <a:spcPts val="0"/>
              </a:spcBef>
              <a:spcAft>
                <a:spcPts val="0"/>
              </a:spcAft>
              <a:buNone/>
              <a:defRPr>
                <a:latin typeface="Open Sans"/>
                <a:ea typeface="Open Sans"/>
                <a:cs typeface="Open Sans"/>
                <a:sym typeface="Open Sans"/>
              </a:defRPr>
            </a:lvl8pPr>
            <a:lvl9pPr lvl="8">
              <a:spcBef>
                <a:spcPts val="0"/>
              </a:spcBef>
              <a:spcAft>
                <a:spcPts val="0"/>
              </a:spcAft>
              <a:buNone/>
              <a:defRPr>
                <a:latin typeface="Open Sans"/>
                <a:ea typeface="Open Sans"/>
                <a:cs typeface="Open Sans"/>
                <a:sym typeface="Ope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no footer)">
  <p:cSld name="Title and Content_1">
    <p:spTree>
      <p:nvGrpSpPr>
        <p:cNvPr id="1" name="Shape 43"/>
        <p:cNvGrpSpPr/>
        <p:nvPr/>
      </p:nvGrpSpPr>
      <p:grpSpPr>
        <a:xfrm>
          <a:off x="0" y="0"/>
          <a:ext cx="0" cy="0"/>
          <a:chOff x="0" y="0"/>
          <a:chExt cx="0" cy="0"/>
        </a:xfrm>
      </p:grpSpPr>
      <p:sp>
        <p:nvSpPr>
          <p:cNvPr id="44" name="Google Shape;44;p11"/>
          <p:cNvSpPr/>
          <p:nvPr/>
        </p:nvSpPr>
        <p:spPr>
          <a:xfrm>
            <a:off x="31800" y="6264425"/>
            <a:ext cx="9144000" cy="59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2 2 2">
  <p:cSld name="CUSTOM_2_2_2">
    <p:spTree>
      <p:nvGrpSpPr>
        <p:cNvPr id="1" name="Shape 45"/>
        <p:cNvGrpSpPr/>
        <p:nvPr/>
      </p:nvGrpSpPr>
      <p:grpSpPr>
        <a:xfrm>
          <a:off x="0" y="0"/>
          <a:ext cx="0" cy="0"/>
          <a:chOff x="0" y="0"/>
          <a:chExt cx="0" cy="0"/>
        </a:xfrm>
      </p:grpSpPr>
      <p:sp>
        <p:nvSpPr>
          <p:cNvPr id="46" name="Google Shape;46;p12"/>
          <p:cNvSpPr/>
          <p:nvPr/>
        </p:nvSpPr>
        <p:spPr>
          <a:xfrm>
            <a:off x="8291025" y="6477800"/>
            <a:ext cx="852900" cy="38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2"/>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48" name="Google Shape;48;p12"/>
          <p:cNvPicPr preferRelativeResize="0"/>
          <p:nvPr/>
        </p:nvPicPr>
        <p:blipFill>
          <a:blip r:embed="rId2">
            <a:alphaModFix/>
          </a:blip>
          <a:stretch>
            <a:fillRect/>
          </a:stretch>
        </p:blipFill>
        <p:spPr>
          <a:xfrm>
            <a:off x="7693947" y="0"/>
            <a:ext cx="1449975" cy="68577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2 2 1 1 1 1 1 1">
  <p:cSld name="CUSTOM_2_2_1_1_1_1_1_1">
    <p:spTree>
      <p:nvGrpSpPr>
        <p:cNvPr id="1" name="Shape 49"/>
        <p:cNvGrpSpPr/>
        <p:nvPr/>
      </p:nvGrpSpPr>
      <p:grpSpPr>
        <a:xfrm>
          <a:off x="0" y="0"/>
          <a:ext cx="0" cy="0"/>
          <a:chOff x="0" y="0"/>
          <a:chExt cx="0" cy="0"/>
        </a:xfrm>
      </p:grpSpPr>
      <p:sp>
        <p:nvSpPr>
          <p:cNvPr id="50" name="Google Shape;50;p13"/>
          <p:cNvSpPr/>
          <p:nvPr/>
        </p:nvSpPr>
        <p:spPr>
          <a:xfrm>
            <a:off x="7284675" y="6431325"/>
            <a:ext cx="1859400" cy="4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52" name="Google Shape;52;p13"/>
          <p:cNvPicPr preferRelativeResize="0"/>
          <p:nvPr/>
        </p:nvPicPr>
        <p:blipFill>
          <a:blip r:embed="rId2">
            <a:alphaModFix/>
          </a:blip>
          <a:stretch>
            <a:fillRect/>
          </a:stretch>
        </p:blipFill>
        <p:spPr>
          <a:xfrm>
            <a:off x="7940276" y="-75"/>
            <a:ext cx="902848"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2 2 1 1 1 1 1 1 1">
  <p:cSld name="CUSTOM_2_2_1_1_1_1_1_1_1">
    <p:spTree>
      <p:nvGrpSpPr>
        <p:cNvPr id="1" name="Shape 53"/>
        <p:cNvGrpSpPr/>
        <p:nvPr/>
      </p:nvGrpSpPr>
      <p:grpSpPr>
        <a:xfrm>
          <a:off x="0" y="0"/>
          <a:ext cx="0" cy="0"/>
          <a:chOff x="0" y="0"/>
          <a:chExt cx="0" cy="0"/>
        </a:xfrm>
      </p:grpSpPr>
      <p:sp>
        <p:nvSpPr>
          <p:cNvPr id="54" name="Google Shape;54;p14"/>
          <p:cNvSpPr/>
          <p:nvPr/>
        </p:nvSpPr>
        <p:spPr>
          <a:xfrm>
            <a:off x="7284675" y="6431325"/>
            <a:ext cx="1859400" cy="4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56" name="Google Shape;56;p14"/>
          <p:cNvPicPr preferRelativeResize="0"/>
          <p:nvPr/>
        </p:nvPicPr>
        <p:blipFill>
          <a:blip r:embed="rId2">
            <a:alphaModFix/>
          </a:blip>
          <a:stretch>
            <a:fillRect/>
          </a:stretch>
        </p:blipFill>
        <p:spPr>
          <a:xfrm>
            <a:off x="7940276" y="0"/>
            <a:ext cx="902848"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2 2 1 1 1 1 1 2">
  <p:cSld name="CUSTOM_2_2_1_1_1_1_1_2">
    <p:spTree>
      <p:nvGrpSpPr>
        <p:cNvPr id="1" name="Shape 57"/>
        <p:cNvGrpSpPr/>
        <p:nvPr/>
      </p:nvGrpSpPr>
      <p:grpSpPr>
        <a:xfrm>
          <a:off x="0" y="0"/>
          <a:ext cx="0" cy="0"/>
          <a:chOff x="0" y="0"/>
          <a:chExt cx="0" cy="0"/>
        </a:xfrm>
      </p:grpSpPr>
      <p:sp>
        <p:nvSpPr>
          <p:cNvPr id="58" name="Google Shape;58;p15"/>
          <p:cNvSpPr/>
          <p:nvPr/>
        </p:nvSpPr>
        <p:spPr>
          <a:xfrm>
            <a:off x="7284675" y="6431325"/>
            <a:ext cx="1859400" cy="4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60" name="Google Shape;60;p15"/>
          <p:cNvPicPr preferRelativeResize="0"/>
          <p:nvPr/>
        </p:nvPicPr>
        <p:blipFill>
          <a:blip r:embed="rId2">
            <a:alphaModFix/>
          </a:blip>
          <a:stretch>
            <a:fillRect/>
          </a:stretch>
        </p:blipFill>
        <p:spPr>
          <a:xfrm>
            <a:off x="7940276" y="0"/>
            <a:ext cx="902848"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2 2 1 1 1 1 1 2 1">
  <p:cSld name="CUSTOM_2_2_1_1_1_1_1_2_1">
    <p:spTree>
      <p:nvGrpSpPr>
        <p:cNvPr id="1" name="Shape 61"/>
        <p:cNvGrpSpPr/>
        <p:nvPr/>
      </p:nvGrpSpPr>
      <p:grpSpPr>
        <a:xfrm>
          <a:off x="0" y="0"/>
          <a:ext cx="0" cy="0"/>
          <a:chOff x="0" y="0"/>
          <a:chExt cx="0" cy="0"/>
        </a:xfrm>
      </p:grpSpPr>
      <p:sp>
        <p:nvSpPr>
          <p:cNvPr id="62" name="Google Shape;62;p16"/>
          <p:cNvSpPr/>
          <p:nvPr/>
        </p:nvSpPr>
        <p:spPr>
          <a:xfrm>
            <a:off x="7284675" y="6431325"/>
            <a:ext cx="1859400" cy="4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64" name="Google Shape;64;p16"/>
          <p:cNvPicPr preferRelativeResize="0"/>
          <p:nvPr/>
        </p:nvPicPr>
        <p:blipFill rotWithShape="1">
          <a:blip r:embed="rId2">
            <a:alphaModFix/>
          </a:blip>
          <a:srcRect r="16331" b="12118"/>
          <a:stretch/>
        </p:blipFill>
        <p:spPr>
          <a:xfrm>
            <a:off x="5831200" y="3810550"/>
            <a:ext cx="3312874" cy="30474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2 2 1 1 1 1 1 2 2">
  <p:cSld name="CUSTOM_2_2_1_1_1_1_1_2_2">
    <p:spTree>
      <p:nvGrpSpPr>
        <p:cNvPr id="1" name="Shape 65"/>
        <p:cNvGrpSpPr/>
        <p:nvPr/>
      </p:nvGrpSpPr>
      <p:grpSpPr>
        <a:xfrm>
          <a:off x="0" y="0"/>
          <a:ext cx="0" cy="0"/>
          <a:chOff x="0" y="0"/>
          <a:chExt cx="0" cy="0"/>
        </a:xfrm>
      </p:grpSpPr>
      <p:sp>
        <p:nvSpPr>
          <p:cNvPr id="66" name="Google Shape;66;p17"/>
          <p:cNvSpPr/>
          <p:nvPr/>
        </p:nvSpPr>
        <p:spPr>
          <a:xfrm>
            <a:off x="7284675" y="6431325"/>
            <a:ext cx="1859400" cy="4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68" name="Google Shape;68;p17"/>
          <p:cNvPicPr preferRelativeResize="0"/>
          <p:nvPr/>
        </p:nvPicPr>
        <p:blipFill rotWithShape="1">
          <a:blip r:embed="rId2">
            <a:alphaModFix/>
          </a:blip>
          <a:srcRect r="15916" b="11917"/>
          <a:stretch/>
        </p:blipFill>
        <p:spPr>
          <a:xfrm>
            <a:off x="5818175" y="3806575"/>
            <a:ext cx="3325901" cy="30513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2 2 1 1 1 1 1 2 3">
  <p:cSld name="CUSTOM_2_2_1_1_1_1_1_2_3">
    <p:spTree>
      <p:nvGrpSpPr>
        <p:cNvPr id="1" name="Shape 69"/>
        <p:cNvGrpSpPr/>
        <p:nvPr/>
      </p:nvGrpSpPr>
      <p:grpSpPr>
        <a:xfrm>
          <a:off x="0" y="0"/>
          <a:ext cx="0" cy="0"/>
          <a:chOff x="0" y="0"/>
          <a:chExt cx="0" cy="0"/>
        </a:xfrm>
      </p:grpSpPr>
      <p:sp>
        <p:nvSpPr>
          <p:cNvPr id="70" name="Google Shape;70;p18"/>
          <p:cNvSpPr/>
          <p:nvPr/>
        </p:nvSpPr>
        <p:spPr>
          <a:xfrm>
            <a:off x="7284675" y="6431325"/>
            <a:ext cx="1859400" cy="4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8"/>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72" name="Google Shape;72;p18"/>
          <p:cNvPicPr preferRelativeResize="0"/>
          <p:nvPr/>
        </p:nvPicPr>
        <p:blipFill rotWithShape="1">
          <a:blip r:embed="rId2">
            <a:alphaModFix/>
          </a:blip>
          <a:srcRect r="16135" b="12165"/>
          <a:stretch/>
        </p:blipFill>
        <p:spPr>
          <a:xfrm>
            <a:off x="5818175" y="3807375"/>
            <a:ext cx="3325901" cy="305061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2 2 1">
  <p:cSld name="CUSTOM_2_2_1">
    <p:spTree>
      <p:nvGrpSpPr>
        <p:cNvPr id="1" name="Shape 73"/>
        <p:cNvGrpSpPr/>
        <p:nvPr/>
      </p:nvGrpSpPr>
      <p:grpSpPr>
        <a:xfrm>
          <a:off x="0" y="0"/>
          <a:ext cx="0" cy="0"/>
          <a:chOff x="0" y="0"/>
          <a:chExt cx="0" cy="0"/>
        </a:xfrm>
      </p:grpSpPr>
      <p:pic>
        <p:nvPicPr>
          <p:cNvPr id="74" name="Google Shape;74;p19"/>
          <p:cNvPicPr preferRelativeResize="0"/>
          <p:nvPr/>
        </p:nvPicPr>
        <p:blipFill>
          <a:blip r:embed="rId2">
            <a:alphaModFix/>
          </a:blip>
          <a:stretch>
            <a:fillRect/>
          </a:stretch>
        </p:blipFill>
        <p:spPr>
          <a:xfrm>
            <a:off x="112663" y="1714499"/>
            <a:ext cx="3260006" cy="2647913"/>
          </a:xfrm>
          <a:prstGeom prst="rect">
            <a:avLst/>
          </a:prstGeom>
          <a:noFill/>
          <a:ln>
            <a:noFill/>
          </a:ln>
        </p:spPr>
      </p:pic>
      <p:sp>
        <p:nvSpPr>
          <p:cNvPr id="75" name="Google Shape;75;p19"/>
          <p:cNvSpPr/>
          <p:nvPr/>
        </p:nvSpPr>
        <p:spPr>
          <a:xfrm>
            <a:off x="12725" y="6138450"/>
            <a:ext cx="3043800" cy="71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2 2 1 1 1">
  <p:cSld name="CUSTOM_2_2_1_1_1">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459800" y="129250"/>
            <a:ext cx="8227500" cy="79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2 2">
  <p:cSld name="CUSTOM_2_2">
    <p:spTree>
      <p:nvGrpSpPr>
        <p:cNvPr id="1" name="Shape 14"/>
        <p:cNvGrpSpPr/>
        <p:nvPr/>
      </p:nvGrpSpPr>
      <p:grpSpPr>
        <a:xfrm>
          <a:off x="0" y="0"/>
          <a:ext cx="0" cy="0"/>
          <a:chOff x="0" y="0"/>
          <a:chExt cx="0" cy="0"/>
        </a:xfrm>
      </p:grpSpPr>
      <p:sp>
        <p:nvSpPr>
          <p:cNvPr id="15" name="Google Shape;15;p3"/>
          <p:cNvSpPr/>
          <p:nvPr/>
        </p:nvSpPr>
        <p:spPr>
          <a:xfrm>
            <a:off x="-1" y="0"/>
            <a:ext cx="9144000" cy="3423900"/>
          </a:xfrm>
          <a:prstGeom prst="rect">
            <a:avLst/>
          </a:prstGeom>
          <a:solidFill>
            <a:srgbClr val="9034D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Font typeface="Open Sans"/>
              <a:buNone/>
            </a:pPr>
            <a:endParaRPr sz="1800" b="0" i="0" u="none" strike="noStrike" cap="none">
              <a:solidFill>
                <a:srgbClr val="FFFFFF"/>
              </a:solidFill>
              <a:latin typeface="Open Sans"/>
              <a:ea typeface="Open Sans"/>
              <a:cs typeface="Open Sans"/>
              <a:sym typeface="Open Sans"/>
            </a:endParaRPr>
          </a:p>
        </p:txBody>
      </p:sp>
      <p:sp>
        <p:nvSpPr>
          <p:cNvPr id="16" name="Google Shape;16;p3"/>
          <p:cNvSpPr txBox="1">
            <a:spLocks noGrp="1"/>
          </p:cNvSpPr>
          <p:nvPr>
            <p:ph type="title"/>
          </p:nvPr>
        </p:nvSpPr>
        <p:spPr>
          <a:xfrm>
            <a:off x="458450" y="2393833"/>
            <a:ext cx="8520600" cy="763500"/>
          </a:xfrm>
          <a:prstGeom prst="rect">
            <a:avLst/>
          </a:prstGeom>
        </p:spPr>
        <p:txBody>
          <a:bodyPr spcFirstLastPara="1" wrap="square" lIns="0" tIns="0" rIns="0" bIns="0" anchor="ctr" anchorCtr="0">
            <a:noAutofit/>
          </a:bodyPr>
          <a:lstStyle>
            <a:lvl1pPr lvl="0" algn="l" rtl="0">
              <a:spcBef>
                <a:spcPts val="0"/>
              </a:spcBef>
              <a:spcAft>
                <a:spcPts val="0"/>
              </a:spcAft>
              <a:buClr>
                <a:srgbClr val="FFFFFF"/>
              </a:buClr>
              <a:buSzPts val="3100"/>
              <a:buFont typeface="Open Sans"/>
              <a:buNone/>
              <a:defRPr sz="3100" b="1">
                <a:solidFill>
                  <a:srgbClr val="FFFFFF"/>
                </a:solidFill>
                <a:latin typeface="Open Sans"/>
                <a:ea typeface="Open Sans"/>
                <a:cs typeface="Open Sans"/>
                <a:sym typeface="Open Sans"/>
              </a:defRPr>
            </a:lvl1pPr>
            <a:lvl2pPr lvl="1" algn="l" rtl="0">
              <a:spcBef>
                <a:spcPts val="0"/>
              </a:spcBef>
              <a:spcAft>
                <a:spcPts val="0"/>
              </a:spcAft>
              <a:buClr>
                <a:srgbClr val="FFFFFF"/>
              </a:buClr>
              <a:buSzPts val="3100"/>
              <a:buNone/>
              <a:defRPr sz="3100" b="1">
                <a:solidFill>
                  <a:srgbClr val="FFFFFF"/>
                </a:solidFill>
              </a:defRPr>
            </a:lvl2pPr>
            <a:lvl3pPr lvl="2" algn="l" rtl="0">
              <a:spcBef>
                <a:spcPts val="0"/>
              </a:spcBef>
              <a:spcAft>
                <a:spcPts val="0"/>
              </a:spcAft>
              <a:buClr>
                <a:srgbClr val="FFFFFF"/>
              </a:buClr>
              <a:buSzPts val="3100"/>
              <a:buNone/>
              <a:defRPr sz="3100" b="1">
                <a:solidFill>
                  <a:srgbClr val="FFFFFF"/>
                </a:solidFill>
              </a:defRPr>
            </a:lvl3pPr>
            <a:lvl4pPr lvl="3" algn="l" rtl="0">
              <a:spcBef>
                <a:spcPts val="0"/>
              </a:spcBef>
              <a:spcAft>
                <a:spcPts val="0"/>
              </a:spcAft>
              <a:buClr>
                <a:srgbClr val="FFFFFF"/>
              </a:buClr>
              <a:buSzPts val="3100"/>
              <a:buNone/>
              <a:defRPr sz="3100" b="1">
                <a:solidFill>
                  <a:srgbClr val="FFFFFF"/>
                </a:solidFill>
              </a:defRPr>
            </a:lvl4pPr>
            <a:lvl5pPr lvl="4" algn="l" rtl="0">
              <a:spcBef>
                <a:spcPts val="0"/>
              </a:spcBef>
              <a:spcAft>
                <a:spcPts val="0"/>
              </a:spcAft>
              <a:buClr>
                <a:srgbClr val="FFFFFF"/>
              </a:buClr>
              <a:buSzPts val="3100"/>
              <a:buNone/>
              <a:defRPr sz="3100" b="1">
                <a:solidFill>
                  <a:srgbClr val="FFFFFF"/>
                </a:solidFill>
              </a:defRPr>
            </a:lvl5pPr>
            <a:lvl6pPr lvl="5" algn="l" rtl="0">
              <a:spcBef>
                <a:spcPts val="0"/>
              </a:spcBef>
              <a:spcAft>
                <a:spcPts val="0"/>
              </a:spcAft>
              <a:buClr>
                <a:srgbClr val="FFFFFF"/>
              </a:buClr>
              <a:buSzPts val="3100"/>
              <a:buNone/>
              <a:defRPr sz="3100" b="1">
                <a:solidFill>
                  <a:srgbClr val="FFFFFF"/>
                </a:solidFill>
              </a:defRPr>
            </a:lvl6pPr>
            <a:lvl7pPr lvl="6" algn="l" rtl="0">
              <a:spcBef>
                <a:spcPts val="0"/>
              </a:spcBef>
              <a:spcAft>
                <a:spcPts val="0"/>
              </a:spcAft>
              <a:buClr>
                <a:srgbClr val="FFFFFF"/>
              </a:buClr>
              <a:buSzPts val="3100"/>
              <a:buNone/>
              <a:defRPr sz="3100" b="1">
                <a:solidFill>
                  <a:srgbClr val="FFFFFF"/>
                </a:solidFill>
              </a:defRPr>
            </a:lvl7pPr>
            <a:lvl8pPr lvl="7" algn="l" rtl="0">
              <a:spcBef>
                <a:spcPts val="0"/>
              </a:spcBef>
              <a:spcAft>
                <a:spcPts val="0"/>
              </a:spcAft>
              <a:buClr>
                <a:srgbClr val="FFFFFF"/>
              </a:buClr>
              <a:buSzPts val="3100"/>
              <a:buNone/>
              <a:defRPr sz="3100" b="1">
                <a:solidFill>
                  <a:srgbClr val="FFFFFF"/>
                </a:solidFill>
              </a:defRPr>
            </a:lvl8pPr>
            <a:lvl9pPr lvl="8" algn="l" rtl="0">
              <a:spcBef>
                <a:spcPts val="0"/>
              </a:spcBef>
              <a:spcAft>
                <a:spcPts val="0"/>
              </a:spcAft>
              <a:buClr>
                <a:srgbClr val="FFFFFF"/>
              </a:buClr>
              <a:buSzPts val="3100"/>
              <a:buNone/>
              <a:defRPr sz="3100" b="1">
                <a:solidFill>
                  <a:srgbClr val="FFFFFF"/>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2 2 1 1 1 1">
  <p:cSld name="CUSTOM_2_2_1_1_1_1">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459800" y="129250"/>
            <a:ext cx="8227500" cy="79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pic>
        <p:nvPicPr>
          <p:cNvPr id="80" name="Google Shape;80;p21"/>
          <p:cNvPicPr preferRelativeResize="0"/>
          <p:nvPr/>
        </p:nvPicPr>
        <p:blipFill>
          <a:blip r:embed="rId2">
            <a:alphaModFix/>
          </a:blip>
          <a:stretch>
            <a:fillRect/>
          </a:stretch>
        </p:blipFill>
        <p:spPr>
          <a:xfrm>
            <a:off x="6077720" y="3646000"/>
            <a:ext cx="2299706" cy="240900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2 2 1 1 1 1 1">
  <p:cSld name="CUSTOM_2_2_1_1_1_1_1">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459800" y="129250"/>
            <a:ext cx="8227500" cy="79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83"/>
        <p:cNvGrpSpPr/>
        <p:nvPr/>
      </p:nvGrpSpPr>
      <p:grpSpPr>
        <a:xfrm>
          <a:off x="0" y="0"/>
          <a:ext cx="0" cy="0"/>
          <a:chOff x="0" y="0"/>
          <a:chExt cx="0" cy="0"/>
        </a:xfrm>
      </p:grpSpPr>
      <p:sp>
        <p:nvSpPr>
          <p:cNvPr id="84" name="Google Shape;84;p23"/>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800"/>
              <a:buChar char="●"/>
              <a:defRPr sz="5800"/>
            </a:lvl1pPr>
            <a:lvl2pPr lvl="1" algn="ctr" rtl="0">
              <a:spcBef>
                <a:spcPts val="0"/>
              </a:spcBef>
              <a:spcAft>
                <a:spcPts val="0"/>
              </a:spcAft>
              <a:buSzPts val="5800"/>
              <a:buChar char="○"/>
              <a:defRPr sz="5800"/>
            </a:lvl2pPr>
            <a:lvl3pPr lvl="2" algn="ctr" rtl="0">
              <a:spcBef>
                <a:spcPts val="0"/>
              </a:spcBef>
              <a:spcAft>
                <a:spcPts val="0"/>
              </a:spcAft>
              <a:buSzPts val="5800"/>
              <a:buChar char="■"/>
              <a:defRPr sz="5800"/>
            </a:lvl3pPr>
            <a:lvl4pPr lvl="3" algn="ctr" rtl="0">
              <a:spcBef>
                <a:spcPts val="0"/>
              </a:spcBef>
              <a:spcAft>
                <a:spcPts val="0"/>
              </a:spcAft>
              <a:buSzPts val="5800"/>
              <a:buChar char="●"/>
              <a:defRPr sz="5800"/>
            </a:lvl4pPr>
            <a:lvl5pPr lvl="4" algn="ctr" rtl="0">
              <a:spcBef>
                <a:spcPts val="0"/>
              </a:spcBef>
              <a:spcAft>
                <a:spcPts val="0"/>
              </a:spcAft>
              <a:buSzPts val="5800"/>
              <a:buChar char="○"/>
              <a:defRPr sz="5800"/>
            </a:lvl5pPr>
            <a:lvl6pPr lvl="5" algn="ctr" rtl="0">
              <a:spcBef>
                <a:spcPts val="0"/>
              </a:spcBef>
              <a:spcAft>
                <a:spcPts val="0"/>
              </a:spcAft>
              <a:buSzPts val="5800"/>
              <a:buChar char="■"/>
              <a:defRPr sz="5800"/>
            </a:lvl6pPr>
            <a:lvl7pPr lvl="6" algn="ctr" rtl="0">
              <a:spcBef>
                <a:spcPts val="0"/>
              </a:spcBef>
              <a:spcAft>
                <a:spcPts val="0"/>
              </a:spcAft>
              <a:buSzPts val="5800"/>
              <a:buChar char="●"/>
              <a:defRPr sz="5800"/>
            </a:lvl7pPr>
            <a:lvl8pPr lvl="7" algn="ctr" rtl="0">
              <a:spcBef>
                <a:spcPts val="0"/>
              </a:spcBef>
              <a:spcAft>
                <a:spcPts val="0"/>
              </a:spcAft>
              <a:buSzPts val="5800"/>
              <a:buChar char="○"/>
              <a:defRPr sz="5800"/>
            </a:lvl8pPr>
            <a:lvl9pPr lvl="8" algn="ctr" rtl="0">
              <a:spcBef>
                <a:spcPts val="0"/>
              </a:spcBef>
              <a:spcAft>
                <a:spcPts val="0"/>
              </a:spcAft>
              <a:buSzPts val="5800"/>
              <a:buChar char="■"/>
              <a:defRPr sz="5800"/>
            </a:lvl9pPr>
          </a:lstStyle>
          <a:p>
            <a:endParaRPr/>
          </a:p>
        </p:txBody>
      </p:sp>
      <p:sp>
        <p:nvSpPr>
          <p:cNvPr id="85" name="Google Shape;85;p23"/>
          <p:cNvSpPr txBox="1">
            <a:spLocks noGrp="1"/>
          </p:cNvSpPr>
          <p:nvPr>
            <p:ph type="subTitle" idx="1"/>
          </p:nvPr>
        </p:nvSpPr>
        <p:spPr>
          <a:xfrm>
            <a:off x="311700" y="3864258"/>
            <a:ext cx="8520600" cy="105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3100"/>
              <a:buNone/>
              <a:defRPr sz="3100"/>
            </a:lvl1pPr>
            <a:lvl2pPr lvl="1" algn="ctr" rtl="0">
              <a:lnSpc>
                <a:spcPct val="100000"/>
              </a:lnSpc>
              <a:spcBef>
                <a:spcPts val="0"/>
              </a:spcBef>
              <a:spcAft>
                <a:spcPts val="0"/>
              </a:spcAft>
              <a:buSzPts val="3100"/>
              <a:buNone/>
              <a:defRPr sz="3100"/>
            </a:lvl2pPr>
            <a:lvl3pPr lvl="2" algn="ctr" rtl="0">
              <a:lnSpc>
                <a:spcPct val="100000"/>
              </a:lnSpc>
              <a:spcBef>
                <a:spcPts val="0"/>
              </a:spcBef>
              <a:spcAft>
                <a:spcPts val="0"/>
              </a:spcAft>
              <a:buSzPts val="3100"/>
              <a:buNone/>
              <a:defRPr sz="3100"/>
            </a:lvl3pPr>
            <a:lvl4pPr lvl="3" algn="ctr" rtl="0">
              <a:lnSpc>
                <a:spcPct val="100000"/>
              </a:lnSpc>
              <a:spcBef>
                <a:spcPts val="0"/>
              </a:spcBef>
              <a:spcAft>
                <a:spcPts val="0"/>
              </a:spcAft>
              <a:buSzPts val="3100"/>
              <a:buNone/>
              <a:defRPr sz="3100"/>
            </a:lvl4pPr>
            <a:lvl5pPr lvl="4" algn="ctr" rtl="0">
              <a:lnSpc>
                <a:spcPct val="100000"/>
              </a:lnSpc>
              <a:spcBef>
                <a:spcPts val="0"/>
              </a:spcBef>
              <a:spcAft>
                <a:spcPts val="0"/>
              </a:spcAft>
              <a:buSzPts val="3100"/>
              <a:buNone/>
              <a:defRPr sz="3100"/>
            </a:lvl5pPr>
            <a:lvl6pPr lvl="5" algn="ctr" rtl="0">
              <a:lnSpc>
                <a:spcPct val="100000"/>
              </a:lnSpc>
              <a:spcBef>
                <a:spcPts val="0"/>
              </a:spcBef>
              <a:spcAft>
                <a:spcPts val="0"/>
              </a:spcAft>
              <a:buSzPts val="3100"/>
              <a:buNone/>
              <a:defRPr sz="3100"/>
            </a:lvl6pPr>
            <a:lvl7pPr lvl="6" algn="ctr" rtl="0">
              <a:lnSpc>
                <a:spcPct val="100000"/>
              </a:lnSpc>
              <a:spcBef>
                <a:spcPts val="0"/>
              </a:spcBef>
              <a:spcAft>
                <a:spcPts val="0"/>
              </a:spcAft>
              <a:buSzPts val="3100"/>
              <a:buNone/>
              <a:defRPr sz="3100"/>
            </a:lvl7pPr>
            <a:lvl8pPr lvl="7" algn="ctr" rtl="0">
              <a:lnSpc>
                <a:spcPct val="100000"/>
              </a:lnSpc>
              <a:spcBef>
                <a:spcPts val="0"/>
              </a:spcBef>
              <a:spcAft>
                <a:spcPts val="0"/>
              </a:spcAft>
              <a:buSzPts val="3100"/>
              <a:buNone/>
              <a:defRPr sz="3100"/>
            </a:lvl8pPr>
            <a:lvl9pPr lvl="8" algn="ctr" rtl="0">
              <a:lnSpc>
                <a:spcPct val="100000"/>
              </a:lnSpc>
              <a:spcBef>
                <a:spcPts val="0"/>
              </a:spcBef>
              <a:spcAft>
                <a:spcPts val="0"/>
              </a:spcAft>
              <a:buSzPts val="3100"/>
              <a:buNone/>
              <a:defRPr sz="31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2 1">
  <p:cSld name="CUSTOM_4_1_1">
    <p:spTree>
      <p:nvGrpSpPr>
        <p:cNvPr id="1" name="Shape 86"/>
        <p:cNvGrpSpPr/>
        <p:nvPr/>
      </p:nvGrpSpPr>
      <p:grpSpPr>
        <a:xfrm>
          <a:off x="0" y="0"/>
          <a:ext cx="0" cy="0"/>
          <a:chOff x="0" y="0"/>
          <a:chExt cx="0" cy="0"/>
        </a:xfrm>
      </p:grpSpPr>
      <p:pic>
        <p:nvPicPr>
          <p:cNvPr id="87" name="Google Shape;87;p24"/>
          <p:cNvPicPr preferRelativeResize="0"/>
          <p:nvPr/>
        </p:nvPicPr>
        <p:blipFill>
          <a:blip r:embed="rId2">
            <a:alphaModFix/>
          </a:blip>
          <a:stretch>
            <a:fillRect/>
          </a:stretch>
        </p:blipFill>
        <p:spPr>
          <a:xfrm>
            <a:off x="606375" y="100000"/>
            <a:ext cx="5950744" cy="71438"/>
          </a:xfrm>
          <a:prstGeom prst="rect">
            <a:avLst/>
          </a:prstGeom>
          <a:noFill/>
          <a:ln>
            <a:noFill/>
          </a:ln>
        </p:spPr>
      </p:pic>
      <p:pic>
        <p:nvPicPr>
          <p:cNvPr id="88" name="Google Shape;88;p24"/>
          <p:cNvPicPr preferRelativeResize="0"/>
          <p:nvPr/>
        </p:nvPicPr>
        <p:blipFill>
          <a:blip r:embed="rId2">
            <a:alphaModFix/>
          </a:blip>
          <a:stretch>
            <a:fillRect/>
          </a:stretch>
        </p:blipFill>
        <p:spPr>
          <a:xfrm rot="10800000">
            <a:off x="2588431" y="6269413"/>
            <a:ext cx="5950744" cy="71438"/>
          </a:xfrm>
          <a:prstGeom prst="rect">
            <a:avLst/>
          </a:prstGeom>
          <a:noFill/>
          <a:ln>
            <a:noFill/>
          </a:ln>
        </p:spPr>
      </p:pic>
      <p:pic>
        <p:nvPicPr>
          <p:cNvPr id="89" name="Google Shape;89;p24"/>
          <p:cNvPicPr preferRelativeResize="0"/>
          <p:nvPr/>
        </p:nvPicPr>
        <p:blipFill>
          <a:blip r:embed="rId2">
            <a:alphaModFix/>
          </a:blip>
          <a:stretch>
            <a:fillRect/>
          </a:stretch>
        </p:blipFill>
        <p:spPr>
          <a:xfrm rot="5400000">
            <a:off x="5827161" y="3205610"/>
            <a:ext cx="6008127" cy="95250"/>
          </a:xfrm>
          <a:prstGeom prst="rect">
            <a:avLst/>
          </a:prstGeom>
          <a:noFill/>
          <a:ln>
            <a:noFill/>
          </a:ln>
        </p:spPr>
      </p:pic>
      <p:pic>
        <p:nvPicPr>
          <p:cNvPr id="90" name="Google Shape;90;p24"/>
          <p:cNvPicPr preferRelativeResize="0"/>
          <p:nvPr/>
        </p:nvPicPr>
        <p:blipFill>
          <a:blip r:embed="rId2">
            <a:alphaModFix/>
          </a:blip>
          <a:stretch>
            <a:fillRect/>
          </a:stretch>
        </p:blipFill>
        <p:spPr>
          <a:xfrm rot="-5400000">
            <a:off x="-2688189" y="3205621"/>
            <a:ext cx="6008127" cy="95250"/>
          </a:xfrm>
          <a:prstGeom prst="rect">
            <a:avLst/>
          </a:prstGeom>
          <a:noFill/>
          <a:ln>
            <a:noFill/>
          </a:ln>
        </p:spPr>
      </p:pic>
      <p:sp>
        <p:nvSpPr>
          <p:cNvPr id="91" name="Google Shape;91;p24"/>
          <p:cNvSpPr txBox="1">
            <a:spLocks noGrp="1"/>
          </p:cNvSpPr>
          <p:nvPr>
            <p:ph type="title"/>
          </p:nvPr>
        </p:nvSpPr>
        <p:spPr>
          <a:xfrm>
            <a:off x="459788" y="129250"/>
            <a:ext cx="8227500" cy="79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100" b="1">
                <a:solidFill>
                  <a:srgbClr val="7C71BB"/>
                </a:solidFill>
                <a:latin typeface="Open Sans"/>
                <a:ea typeface="Open Sans"/>
                <a:cs typeface="Open Sans"/>
                <a:sym typeface="Open Sans"/>
              </a:defRPr>
            </a:lvl1pPr>
            <a:lvl2pPr lvl="1" rtl="0">
              <a:spcBef>
                <a:spcPts val="0"/>
              </a:spcBef>
              <a:spcAft>
                <a:spcPts val="0"/>
              </a:spcAft>
              <a:buNone/>
              <a:defRPr sz="3100" b="1">
                <a:solidFill>
                  <a:srgbClr val="7C71BB"/>
                </a:solidFill>
                <a:latin typeface="Open Sans"/>
                <a:ea typeface="Open Sans"/>
                <a:cs typeface="Open Sans"/>
                <a:sym typeface="Open Sans"/>
              </a:defRPr>
            </a:lvl2pPr>
            <a:lvl3pPr lvl="2" rtl="0">
              <a:spcBef>
                <a:spcPts val="0"/>
              </a:spcBef>
              <a:spcAft>
                <a:spcPts val="0"/>
              </a:spcAft>
              <a:buNone/>
              <a:defRPr sz="3100" b="1">
                <a:solidFill>
                  <a:srgbClr val="7C71BB"/>
                </a:solidFill>
                <a:latin typeface="Open Sans"/>
                <a:ea typeface="Open Sans"/>
                <a:cs typeface="Open Sans"/>
                <a:sym typeface="Open Sans"/>
              </a:defRPr>
            </a:lvl3pPr>
            <a:lvl4pPr lvl="3" rtl="0">
              <a:spcBef>
                <a:spcPts val="0"/>
              </a:spcBef>
              <a:spcAft>
                <a:spcPts val="0"/>
              </a:spcAft>
              <a:buNone/>
              <a:defRPr sz="3100" b="1">
                <a:solidFill>
                  <a:srgbClr val="7C71BB"/>
                </a:solidFill>
                <a:latin typeface="Open Sans"/>
                <a:ea typeface="Open Sans"/>
                <a:cs typeface="Open Sans"/>
                <a:sym typeface="Open Sans"/>
              </a:defRPr>
            </a:lvl4pPr>
            <a:lvl5pPr lvl="4" rtl="0">
              <a:spcBef>
                <a:spcPts val="0"/>
              </a:spcBef>
              <a:spcAft>
                <a:spcPts val="0"/>
              </a:spcAft>
              <a:buNone/>
              <a:defRPr sz="3100" b="1">
                <a:solidFill>
                  <a:srgbClr val="7C71BB"/>
                </a:solidFill>
                <a:latin typeface="Open Sans"/>
                <a:ea typeface="Open Sans"/>
                <a:cs typeface="Open Sans"/>
                <a:sym typeface="Open Sans"/>
              </a:defRPr>
            </a:lvl5pPr>
            <a:lvl6pPr lvl="5" rtl="0">
              <a:spcBef>
                <a:spcPts val="0"/>
              </a:spcBef>
              <a:spcAft>
                <a:spcPts val="0"/>
              </a:spcAft>
              <a:buNone/>
              <a:defRPr sz="3100" b="1">
                <a:solidFill>
                  <a:srgbClr val="7C71BB"/>
                </a:solidFill>
                <a:latin typeface="Open Sans"/>
                <a:ea typeface="Open Sans"/>
                <a:cs typeface="Open Sans"/>
                <a:sym typeface="Open Sans"/>
              </a:defRPr>
            </a:lvl6pPr>
            <a:lvl7pPr lvl="6" rtl="0">
              <a:spcBef>
                <a:spcPts val="0"/>
              </a:spcBef>
              <a:spcAft>
                <a:spcPts val="0"/>
              </a:spcAft>
              <a:buNone/>
              <a:defRPr sz="3100" b="1">
                <a:solidFill>
                  <a:srgbClr val="7C71BB"/>
                </a:solidFill>
                <a:latin typeface="Open Sans"/>
                <a:ea typeface="Open Sans"/>
                <a:cs typeface="Open Sans"/>
                <a:sym typeface="Open Sans"/>
              </a:defRPr>
            </a:lvl7pPr>
            <a:lvl8pPr lvl="7" rtl="0">
              <a:spcBef>
                <a:spcPts val="0"/>
              </a:spcBef>
              <a:spcAft>
                <a:spcPts val="0"/>
              </a:spcAft>
              <a:buNone/>
              <a:defRPr sz="3100" b="1">
                <a:solidFill>
                  <a:srgbClr val="7C71BB"/>
                </a:solidFill>
                <a:latin typeface="Open Sans"/>
                <a:ea typeface="Open Sans"/>
                <a:cs typeface="Open Sans"/>
                <a:sym typeface="Open Sans"/>
              </a:defRPr>
            </a:lvl8pPr>
            <a:lvl9pPr lvl="8" rtl="0">
              <a:spcBef>
                <a:spcPts val="0"/>
              </a:spcBef>
              <a:spcAft>
                <a:spcPts val="0"/>
              </a:spcAft>
              <a:buNone/>
              <a:defRPr sz="3100" b="1">
                <a:solidFill>
                  <a:srgbClr val="7C71BB"/>
                </a:solidFill>
                <a:latin typeface="Open Sans"/>
                <a:ea typeface="Open Sans"/>
                <a:cs typeface="Open Sans"/>
                <a:sym typeface="Open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efault Slide 1">
  <p:cSld name="CUSTOM_4_1_2">
    <p:spTree>
      <p:nvGrpSpPr>
        <p:cNvPr id="1" name="Shape 92"/>
        <p:cNvGrpSpPr/>
        <p:nvPr/>
      </p:nvGrpSpPr>
      <p:grpSpPr>
        <a:xfrm>
          <a:off x="0" y="0"/>
          <a:ext cx="0" cy="0"/>
          <a:chOff x="0" y="0"/>
          <a:chExt cx="0" cy="0"/>
        </a:xfrm>
      </p:grpSpPr>
      <p:sp>
        <p:nvSpPr>
          <p:cNvPr id="93" name="Google Shape;93;p25"/>
          <p:cNvSpPr/>
          <p:nvPr/>
        </p:nvSpPr>
        <p:spPr>
          <a:xfrm rot="5400000">
            <a:off x="-115549" y="4869450"/>
            <a:ext cx="518100" cy="335100"/>
          </a:xfrm>
          <a:prstGeom prst="triangle">
            <a:avLst>
              <a:gd name="adj" fmla="val 50000"/>
            </a:avLst>
          </a:prstGeom>
          <a:noFill/>
          <a:ln w="19050" cap="flat" cmpd="sng">
            <a:solidFill>
              <a:srgbClr val="B4A7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94" name="Google Shape;94;p25"/>
          <p:cNvSpPr/>
          <p:nvPr/>
        </p:nvSpPr>
        <p:spPr>
          <a:xfrm rot="-5400000">
            <a:off x="8576186" y="1246275"/>
            <a:ext cx="689700" cy="445800"/>
          </a:xfrm>
          <a:prstGeom prst="triangle">
            <a:avLst>
              <a:gd name="adj" fmla="val 50000"/>
            </a:avLst>
          </a:prstGeom>
          <a:noFill/>
          <a:ln w="19050" cap="flat" cmpd="sng">
            <a:solidFill>
              <a:srgbClr val="B4A7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95" name="Google Shape;95;p25"/>
          <p:cNvSpPr/>
          <p:nvPr/>
        </p:nvSpPr>
        <p:spPr>
          <a:xfrm rot="-5400000">
            <a:off x="8576182" y="854475"/>
            <a:ext cx="689700" cy="445800"/>
          </a:xfrm>
          <a:prstGeom prst="triangle">
            <a:avLst>
              <a:gd name="adj" fmla="val 50000"/>
            </a:avLst>
          </a:prstGeom>
          <a:solidFill>
            <a:srgbClr val="9034D0">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96" name="Google Shape;96;p25"/>
          <p:cNvSpPr/>
          <p:nvPr/>
        </p:nvSpPr>
        <p:spPr>
          <a:xfrm rot="-5400000">
            <a:off x="8529410" y="972821"/>
            <a:ext cx="689700" cy="445800"/>
          </a:xfrm>
          <a:prstGeom prst="triangle">
            <a:avLst>
              <a:gd name="adj" fmla="val 50000"/>
            </a:avLst>
          </a:prstGeom>
          <a:solidFill>
            <a:srgbClr val="9034D0">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97" name="Google Shape;97;p25"/>
          <p:cNvSpPr/>
          <p:nvPr/>
        </p:nvSpPr>
        <p:spPr>
          <a:xfrm rot="5400000">
            <a:off x="-91520" y="5048316"/>
            <a:ext cx="470100" cy="303900"/>
          </a:xfrm>
          <a:prstGeom prst="triangle">
            <a:avLst>
              <a:gd name="adj" fmla="val 50000"/>
            </a:avLst>
          </a:prstGeom>
          <a:solidFill>
            <a:srgbClr val="9034D0">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98" name="Google Shape;98;p25"/>
          <p:cNvSpPr txBox="1">
            <a:spLocks noGrp="1"/>
          </p:cNvSpPr>
          <p:nvPr>
            <p:ph type="body" idx="1"/>
          </p:nvPr>
        </p:nvSpPr>
        <p:spPr>
          <a:xfrm>
            <a:off x="455775" y="1238700"/>
            <a:ext cx="8221800" cy="45552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2pPr>
            <a:lvl3pPr marL="1371600" lvl="2"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3pPr>
            <a:lvl4pPr marL="1828800" lvl="3"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4pPr>
            <a:lvl5pPr marL="2286000" lvl="4"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5pPr>
            <a:lvl6pPr marL="2743200" lvl="5"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6pPr>
            <a:lvl7pPr marL="3200400" lvl="6"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7pPr>
            <a:lvl8pPr marL="3657600" lvl="7"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8pPr>
            <a:lvl9pPr marL="4114800" lvl="8" indent="-330200" rtl="0">
              <a:lnSpc>
                <a:spcPct val="115000"/>
              </a:lnSpc>
              <a:spcBef>
                <a:spcPts val="1200"/>
              </a:spcBef>
              <a:spcAft>
                <a:spcPts val="1200"/>
              </a:spcAft>
              <a:buClr>
                <a:srgbClr val="0000FF"/>
              </a:buClr>
              <a:buSzPts val="1600"/>
              <a:buFont typeface="Open Sans"/>
              <a:buChar char="■"/>
              <a:defRPr sz="1600">
                <a:solidFill>
                  <a:srgbClr val="0000FF"/>
                </a:solidFill>
                <a:latin typeface="Open Sans"/>
                <a:ea typeface="Open Sans"/>
                <a:cs typeface="Open Sans"/>
                <a:sym typeface="Open Sans"/>
              </a:defRPr>
            </a:lvl9pPr>
          </a:lstStyle>
          <a:p>
            <a:endParaRPr/>
          </a:p>
        </p:txBody>
      </p:sp>
      <p:sp>
        <p:nvSpPr>
          <p:cNvPr id="99" name="Google Shape;99;p25"/>
          <p:cNvSpPr txBox="1">
            <a:spLocks noGrp="1"/>
          </p:cNvSpPr>
          <p:nvPr>
            <p:ph type="title"/>
          </p:nvPr>
        </p:nvSpPr>
        <p:spPr>
          <a:xfrm>
            <a:off x="459800" y="129250"/>
            <a:ext cx="8227500" cy="79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1 1">
  <p:cSld name="CUSTOM_4_1_1_1">
    <p:spTree>
      <p:nvGrpSpPr>
        <p:cNvPr id="1" name="Shape 10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101"/>
        <p:cNvGrpSpPr/>
        <p:nvPr/>
      </p:nvGrpSpPr>
      <p:grpSpPr>
        <a:xfrm>
          <a:off x="0" y="0"/>
          <a:ext cx="0" cy="0"/>
          <a:chOff x="0" y="0"/>
          <a:chExt cx="0" cy="0"/>
        </a:xfrm>
      </p:grpSpPr>
      <p:sp>
        <p:nvSpPr>
          <p:cNvPr id="102" name="Google Shape;102;p27"/>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03" name="Google Shape;103;p27"/>
          <p:cNvSpPr txBox="1">
            <a:spLocks noGrp="1"/>
          </p:cNvSpPr>
          <p:nvPr>
            <p:ph type="subTitle" idx="1"/>
          </p:nvPr>
        </p:nvSpPr>
        <p:spPr>
          <a:xfrm>
            <a:off x="311700" y="3778833"/>
            <a:ext cx="8520600" cy="105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 name="Google Shape;104;p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footer)">
  <p:cSld name="CUSTOM_2_2_3">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t="49839"/>
          <a:stretch/>
        </p:blipFill>
        <p:spPr>
          <a:xfrm>
            <a:off x="0" y="0"/>
            <a:ext cx="9143998" cy="3424101"/>
          </a:xfrm>
          <a:prstGeom prst="rect">
            <a:avLst/>
          </a:prstGeom>
          <a:noFill/>
          <a:ln>
            <a:noFill/>
          </a:ln>
        </p:spPr>
      </p:pic>
      <p:sp>
        <p:nvSpPr>
          <p:cNvPr id="19" name="Google Shape;19;p4"/>
          <p:cNvSpPr txBox="1">
            <a:spLocks noGrp="1"/>
          </p:cNvSpPr>
          <p:nvPr>
            <p:ph type="title"/>
          </p:nvPr>
        </p:nvSpPr>
        <p:spPr>
          <a:xfrm>
            <a:off x="458450" y="2393833"/>
            <a:ext cx="8520600" cy="763500"/>
          </a:xfrm>
          <a:prstGeom prst="rect">
            <a:avLst/>
          </a:prstGeom>
        </p:spPr>
        <p:txBody>
          <a:bodyPr spcFirstLastPara="1" wrap="square" lIns="0" tIns="0" rIns="0" bIns="0" anchor="ctr" anchorCtr="0">
            <a:noAutofit/>
          </a:bodyPr>
          <a:lstStyle>
            <a:lvl1pPr lvl="0" algn="l" rtl="0">
              <a:spcBef>
                <a:spcPts val="0"/>
              </a:spcBef>
              <a:spcAft>
                <a:spcPts val="0"/>
              </a:spcAft>
              <a:buClr>
                <a:srgbClr val="FFFFFF"/>
              </a:buClr>
              <a:buSzPts val="3100"/>
              <a:buFont typeface="Open Sans"/>
              <a:buNone/>
              <a:defRPr sz="3100" b="1">
                <a:solidFill>
                  <a:srgbClr val="FFFFFF"/>
                </a:solidFill>
                <a:latin typeface="Open Sans"/>
                <a:ea typeface="Open Sans"/>
                <a:cs typeface="Open Sans"/>
                <a:sym typeface="Open Sans"/>
              </a:defRPr>
            </a:lvl1pPr>
            <a:lvl2pPr lvl="1" algn="l" rtl="0">
              <a:spcBef>
                <a:spcPts val="0"/>
              </a:spcBef>
              <a:spcAft>
                <a:spcPts val="0"/>
              </a:spcAft>
              <a:buClr>
                <a:srgbClr val="FFFFFF"/>
              </a:buClr>
              <a:buSzPts val="3100"/>
              <a:buNone/>
              <a:defRPr sz="3100" b="1">
                <a:solidFill>
                  <a:srgbClr val="FFFFFF"/>
                </a:solidFill>
              </a:defRPr>
            </a:lvl2pPr>
            <a:lvl3pPr lvl="2" algn="l" rtl="0">
              <a:spcBef>
                <a:spcPts val="0"/>
              </a:spcBef>
              <a:spcAft>
                <a:spcPts val="0"/>
              </a:spcAft>
              <a:buClr>
                <a:srgbClr val="FFFFFF"/>
              </a:buClr>
              <a:buSzPts val="3100"/>
              <a:buNone/>
              <a:defRPr sz="3100" b="1">
                <a:solidFill>
                  <a:srgbClr val="FFFFFF"/>
                </a:solidFill>
              </a:defRPr>
            </a:lvl3pPr>
            <a:lvl4pPr lvl="3" algn="l" rtl="0">
              <a:spcBef>
                <a:spcPts val="0"/>
              </a:spcBef>
              <a:spcAft>
                <a:spcPts val="0"/>
              </a:spcAft>
              <a:buClr>
                <a:srgbClr val="FFFFFF"/>
              </a:buClr>
              <a:buSzPts val="3100"/>
              <a:buNone/>
              <a:defRPr sz="3100" b="1">
                <a:solidFill>
                  <a:srgbClr val="FFFFFF"/>
                </a:solidFill>
              </a:defRPr>
            </a:lvl4pPr>
            <a:lvl5pPr lvl="4" algn="l" rtl="0">
              <a:spcBef>
                <a:spcPts val="0"/>
              </a:spcBef>
              <a:spcAft>
                <a:spcPts val="0"/>
              </a:spcAft>
              <a:buClr>
                <a:srgbClr val="FFFFFF"/>
              </a:buClr>
              <a:buSzPts val="3100"/>
              <a:buNone/>
              <a:defRPr sz="3100" b="1">
                <a:solidFill>
                  <a:srgbClr val="FFFFFF"/>
                </a:solidFill>
              </a:defRPr>
            </a:lvl5pPr>
            <a:lvl6pPr lvl="5" algn="l" rtl="0">
              <a:spcBef>
                <a:spcPts val="0"/>
              </a:spcBef>
              <a:spcAft>
                <a:spcPts val="0"/>
              </a:spcAft>
              <a:buClr>
                <a:srgbClr val="FFFFFF"/>
              </a:buClr>
              <a:buSzPts val="3100"/>
              <a:buNone/>
              <a:defRPr sz="3100" b="1">
                <a:solidFill>
                  <a:srgbClr val="FFFFFF"/>
                </a:solidFill>
              </a:defRPr>
            </a:lvl6pPr>
            <a:lvl7pPr lvl="6" algn="l" rtl="0">
              <a:spcBef>
                <a:spcPts val="0"/>
              </a:spcBef>
              <a:spcAft>
                <a:spcPts val="0"/>
              </a:spcAft>
              <a:buClr>
                <a:srgbClr val="FFFFFF"/>
              </a:buClr>
              <a:buSzPts val="3100"/>
              <a:buNone/>
              <a:defRPr sz="3100" b="1">
                <a:solidFill>
                  <a:srgbClr val="FFFFFF"/>
                </a:solidFill>
              </a:defRPr>
            </a:lvl7pPr>
            <a:lvl8pPr lvl="7" algn="l" rtl="0">
              <a:spcBef>
                <a:spcPts val="0"/>
              </a:spcBef>
              <a:spcAft>
                <a:spcPts val="0"/>
              </a:spcAft>
              <a:buClr>
                <a:srgbClr val="FFFFFF"/>
              </a:buClr>
              <a:buSzPts val="3100"/>
              <a:buNone/>
              <a:defRPr sz="3100" b="1">
                <a:solidFill>
                  <a:srgbClr val="FFFFFF"/>
                </a:solidFill>
              </a:defRPr>
            </a:lvl8pPr>
            <a:lvl9pPr lvl="8" algn="l" rtl="0">
              <a:spcBef>
                <a:spcPts val="0"/>
              </a:spcBef>
              <a:spcAft>
                <a:spcPts val="0"/>
              </a:spcAft>
              <a:buClr>
                <a:srgbClr val="FFFFFF"/>
              </a:buClr>
              <a:buSzPts val="3100"/>
              <a:buNone/>
              <a:defRPr sz="3100" b="1">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no footer)">
  <p:cSld name="CUSTOM_2_2_3_1">
    <p:spTree>
      <p:nvGrpSpPr>
        <p:cNvPr id="1" name="Shape 20"/>
        <p:cNvGrpSpPr/>
        <p:nvPr/>
      </p:nvGrpSpPr>
      <p:grpSpPr>
        <a:xfrm>
          <a:off x="0" y="0"/>
          <a:ext cx="0" cy="0"/>
          <a:chOff x="0" y="0"/>
          <a:chExt cx="0" cy="0"/>
        </a:xfrm>
      </p:grpSpPr>
      <p:pic>
        <p:nvPicPr>
          <p:cNvPr id="21" name="Google Shape;21;p5"/>
          <p:cNvPicPr preferRelativeResize="0"/>
          <p:nvPr/>
        </p:nvPicPr>
        <p:blipFill rotWithShape="1">
          <a:blip r:embed="rId2">
            <a:alphaModFix/>
          </a:blip>
          <a:srcRect t="49839"/>
          <a:stretch/>
        </p:blipFill>
        <p:spPr>
          <a:xfrm>
            <a:off x="0" y="0"/>
            <a:ext cx="9143998" cy="3424101"/>
          </a:xfrm>
          <a:prstGeom prst="rect">
            <a:avLst/>
          </a:prstGeom>
          <a:noFill/>
          <a:ln>
            <a:noFill/>
          </a:ln>
        </p:spPr>
      </p:pic>
      <p:sp>
        <p:nvSpPr>
          <p:cNvPr id="22" name="Google Shape;22;p5"/>
          <p:cNvSpPr/>
          <p:nvPr/>
        </p:nvSpPr>
        <p:spPr>
          <a:xfrm>
            <a:off x="106000" y="6306825"/>
            <a:ext cx="8967300" cy="5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458450" y="2393833"/>
            <a:ext cx="8520600" cy="763500"/>
          </a:xfrm>
          <a:prstGeom prst="rect">
            <a:avLst/>
          </a:prstGeom>
        </p:spPr>
        <p:txBody>
          <a:bodyPr spcFirstLastPara="1" wrap="square" lIns="0" tIns="0" rIns="0" bIns="0" anchor="ctr" anchorCtr="0">
            <a:noAutofit/>
          </a:bodyPr>
          <a:lstStyle>
            <a:lvl1pPr lvl="0" algn="l" rtl="0">
              <a:spcBef>
                <a:spcPts val="0"/>
              </a:spcBef>
              <a:spcAft>
                <a:spcPts val="0"/>
              </a:spcAft>
              <a:buClr>
                <a:srgbClr val="FFFFFF"/>
              </a:buClr>
              <a:buSzPts val="3100"/>
              <a:buFont typeface="Open Sans"/>
              <a:buNone/>
              <a:defRPr sz="3100" b="1">
                <a:solidFill>
                  <a:srgbClr val="FFFFFF"/>
                </a:solidFill>
                <a:latin typeface="Open Sans"/>
                <a:ea typeface="Open Sans"/>
                <a:cs typeface="Open Sans"/>
                <a:sym typeface="Open Sans"/>
              </a:defRPr>
            </a:lvl1pPr>
            <a:lvl2pPr lvl="1" algn="l" rtl="0">
              <a:spcBef>
                <a:spcPts val="0"/>
              </a:spcBef>
              <a:spcAft>
                <a:spcPts val="0"/>
              </a:spcAft>
              <a:buClr>
                <a:srgbClr val="FFFFFF"/>
              </a:buClr>
              <a:buSzPts val="3100"/>
              <a:buNone/>
              <a:defRPr sz="3100" b="1">
                <a:solidFill>
                  <a:srgbClr val="FFFFFF"/>
                </a:solidFill>
              </a:defRPr>
            </a:lvl2pPr>
            <a:lvl3pPr lvl="2" algn="l" rtl="0">
              <a:spcBef>
                <a:spcPts val="0"/>
              </a:spcBef>
              <a:spcAft>
                <a:spcPts val="0"/>
              </a:spcAft>
              <a:buClr>
                <a:srgbClr val="FFFFFF"/>
              </a:buClr>
              <a:buSzPts val="3100"/>
              <a:buNone/>
              <a:defRPr sz="3100" b="1">
                <a:solidFill>
                  <a:srgbClr val="FFFFFF"/>
                </a:solidFill>
              </a:defRPr>
            </a:lvl3pPr>
            <a:lvl4pPr lvl="3" algn="l" rtl="0">
              <a:spcBef>
                <a:spcPts val="0"/>
              </a:spcBef>
              <a:spcAft>
                <a:spcPts val="0"/>
              </a:spcAft>
              <a:buClr>
                <a:srgbClr val="FFFFFF"/>
              </a:buClr>
              <a:buSzPts val="3100"/>
              <a:buNone/>
              <a:defRPr sz="3100" b="1">
                <a:solidFill>
                  <a:srgbClr val="FFFFFF"/>
                </a:solidFill>
              </a:defRPr>
            </a:lvl4pPr>
            <a:lvl5pPr lvl="4" algn="l" rtl="0">
              <a:spcBef>
                <a:spcPts val="0"/>
              </a:spcBef>
              <a:spcAft>
                <a:spcPts val="0"/>
              </a:spcAft>
              <a:buClr>
                <a:srgbClr val="FFFFFF"/>
              </a:buClr>
              <a:buSzPts val="3100"/>
              <a:buNone/>
              <a:defRPr sz="3100" b="1">
                <a:solidFill>
                  <a:srgbClr val="FFFFFF"/>
                </a:solidFill>
              </a:defRPr>
            </a:lvl5pPr>
            <a:lvl6pPr lvl="5" algn="l" rtl="0">
              <a:spcBef>
                <a:spcPts val="0"/>
              </a:spcBef>
              <a:spcAft>
                <a:spcPts val="0"/>
              </a:spcAft>
              <a:buClr>
                <a:srgbClr val="FFFFFF"/>
              </a:buClr>
              <a:buSzPts val="3100"/>
              <a:buNone/>
              <a:defRPr sz="3100" b="1">
                <a:solidFill>
                  <a:srgbClr val="FFFFFF"/>
                </a:solidFill>
              </a:defRPr>
            </a:lvl6pPr>
            <a:lvl7pPr lvl="6" algn="l" rtl="0">
              <a:spcBef>
                <a:spcPts val="0"/>
              </a:spcBef>
              <a:spcAft>
                <a:spcPts val="0"/>
              </a:spcAft>
              <a:buClr>
                <a:srgbClr val="FFFFFF"/>
              </a:buClr>
              <a:buSzPts val="3100"/>
              <a:buNone/>
              <a:defRPr sz="3100" b="1">
                <a:solidFill>
                  <a:srgbClr val="FFFFFF"/>
                </a:solidFill>
              </a:defRPr>
            </a:lvl7pPr>
            <a:lvl8pPr lvl="7" algn="l" rtl="0">
              <a:spcBef>
                <a:spcPts val="0"/>
              </a:spcBef>
              <a:spcAft>
                <a:spcPts val="0"/>
              </a:spcAft>
              <a:buClr>
                <a:srgbClr val="FFFFFF"/>
              </a:buClr>
              <a:buSzPts val="3100"/>
              <a:buNone/>
              <a:defRPr sz="3100" b="1">
                <a:solidFill>
                  <a:srgbClr val="FFFFFF"/>
                </a:solidFill>
              </a:defRPr>
            </a:lvl8pPr>
            <a:lvl9pPr lvl="8" algn="l" rtl="0">
              <a:spcBef>
                <a:spcPts val="0"/>
              </a:spcBef>
              <a:spcAft>
                <a:spcPts val="0"/>
              </a:spcAft>
              <a:buClr>
                <a:srgbClr val="FFFFFF"/>
              </a:buClr>
              <a:buSzPts val="3100"/>
              <a:buNone/>
              <a:defRPr sz="31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Slide">
  <p:cSld name="CUSTOM_4_1">
    <p:spTree>
      <p:nvGrpSpPr>
        <p:cNvPr id="1" name="Shape 24"/>
        <p:cNvGrpSpPr/>
        <p:nvPr/>
      </p:nvGrpSpPr>
      <p:grpSpPr>
        <a:xfrm>
          <a:off x="0" y="0"/>
          <a:ext cx="0" cy="0"/>
          <a:chOff x="0" y="0"/>
          <a:chExt cx="0" cy="0"/>
        </a:xfrm>
      </p:grpSpPr>
      <p:sp>
        <p:nvSpPr>
          <p:cNvPr id="25" name="Google Shape;25;p6"/>
          <p:cNvSpPr/>
          <p:nvPr/>
        </p:nvSpPr>
        <p:spPr>
          <a:xfrm rot="5400000">
            <a:off x="-115549" y="4869450"/>
            <a:ext cx="518100" cy="335100"/>
          </a:xfrm>
          <a:prstGeom prst="triangle">
            <a:avLst>
              <a:gd name="adj" fmla="val 50000"/>
            </a:avLst>
          </a:prstGeom>
          <a:noFill/>
          <a:ln w="19050" cap="flat" cmpd="sng">
            <a:solidFill>
              <a:srgbClr val="B4A7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26" name="Google Shape;26;p6"/>
          <p:cNvSpPr/>
          <p:nvPr/>
        </p:nvSpPr>
        <p:spPr>
          <a:xfrm rot="-5400000">
            <a:off x="8576186" y="1246275"/>
            <a:ext cx="689700" cy="445800"/>
          </a:xfrm>
          <a:prstGeom prst="triangle">
            <a:avLst>
              <a:gd name="adj" fmla="val 50000"/>
            </a:avLst>
          </a:prstGeom>
          <a:noFill/>
          <a:ln w="19050" cap="flat" cmpd="sng">
            <a:solidFill>
              <a:srgbClr val="B4A7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27" name="Google Shape;27;p6"/>
          <p:cNvSpPr/>
          <p:nvPr/>
        </p:nvSpPr>
        <p:spPr>
          <a:xfrm rot="-5400000">
            <a:off x="8576182" y="854475"/>
            <a:ext cx="689700" cy="445800"/>
          </a:xfrm>
          <a:prstGeom prst="triangle">
            <a:avLst>
              <a:gd name="adj" fmla="val 50000"/>
            </a:avLst>
          </a:prstGeom>
          <a:solidFill>
            <a:srgbClr val="9034D0">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28" name="Google Shape;28;p6"/>
          <p:cNvSpPr/>
          <p:nvPr/>
        </p:nvSpPr>
        <p:spPr>
          <a:xfrm rot="-5400000">
            <a:off x="8529410" y="972821"/>
            <a:ext cx="689700" cy="445800"/>
          </a:xfrm>
          <a:prstGeom prst="triangle">
            <a:avLst>
              <a:gd name="adj" fmla="val 50000"/>
            </a:avLst>
          </a:prstGeom>
          <a:solidFill>
            <a:srgbClr val="9034D0">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29" name="Google Shape;29;p6"/>
          <p:cNvSpPr/>
          <p:nvPr/>
        </p:nvSpPr>
        <p:spPr>
          <a:xfrm rot="5400000">
            <a:off x="-91520" y="5048316"/>
            <a:ext cx="470100" cy="303900"/>
          </a:xfrm>
          <a:prstGeom prst="triangle">
            <a:avLst>
              <a:gd name="adj" fmla="val 50000"/>
            </a:avLst>
          </a:prstGeom>
          <a:solidFill>
            <a:srgbClr val="9034D0">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layfair Display"/>
              <a:ea typeface="Playfair Display"/>
              <a:cs typeface="Playfair Display"/>
              <a:sym typeface="Playfair Display"/>
            </a:endParaRPr>
          </a:p>
        </p:txBody>
      </p:sp>
      <p:sp>
        <p:nvSpPr>
          <p:cNvPr id="30" name="Google Shape;30;p6"/>
          <p:cNvSpPr txBox="1">
            <a:spLocks noGrp="1"/>
          </p:cNvSpPr>
          <p:nvPr>
            <p:ph type="title"/>
          </p:nvPr>
        </p:nvSpPr>
        <p:spPr>
          <a:xfrm>
            <a:off x="459800" y="129250"/>
            <a:ext cx="8227500" cy="792300"/>
          </a:xfrm>
          <a:prstGeom prst="rect">
            <a:avLst/>
          </a:prstGeom>
        </p:spPr>
        <p:txBody>
          <a:bodyPr spcFirstLastPara="1" wrap="square" lIns="0" tIns="0" rIns="0" bIns="0"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9800" y="129250"/>
            <a:ext cx="8227500" cy="79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33"/>
        <p:cNvGrpSpPr/>
        <p:nvPr/>
      </p:nvGrpSpPr>
      <p:grpSpPr>
        <a:xfrm>
          <a:off x="0" y="0"/>
          <a:ext cx="0" cy="0"/>
          <a:chOff x="0" y="0"/>
          <a:chExt cx="0" cy="0"/>
        </a:xfrm>
      </p:grpSpPr>
      <p:sp>
        <p:nvSpPr>
          <p:cNvPr id="34" name="Google Shape;34;p8"/>
          <p:cNvSpPr/>
          <p:nvPr/>
        </p:nvSpPr>
        <p:spPr>
          <a:xfrm>
            <a:off x="4572000" y="-175"/>
            <a:ext cx="4572000" cy="6858000"/>
          </a:xfrm>
          <a:prstGeom prst="rect">
            <a:avLst/>
          </a:prstGeom>
          <a:solidFill>
            <a:srgbClr val="D9D9D9"/>
          </a:solidFill>
          <a:ln>
            <a:noFill/>
          </a:ln>
        </p:spPr>
        <p:txBody>
          <a:bodyPr spcFirstLastPara="1" wrap="square" lIns="102575" tIns="102575" rIns="102575" bIns="10257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700"/>
              <a:buChar char="●"/>
              <a:defRPr sz="4700"/>
            </a:lvl1pPr>
            <a:lvl2pPr lvl="1" algn="ctr" rtl="0">
              <a:spcBef>
                <a:spcPts val="0"/>
              </a:spcBef>
              <a:spcAft>
                <a:spcPts val="0"/>
              </a:spcAft>
              <a:buSzPts val="4700"/>
              <a:buChar char="○"/>
              <a:defRPr sz="4700"/>
            </a:lvl2pPr>
            <a:lvl3pPr lvl="2" algn="ctr" rtl="0">
              <a:spcBef>
                <a:spcPts val="0"/>
              </a:spcBef>
              <a:spcAft>
                <a:spcPts val="0"/>
              </a:spcAft>
              <a:buSzPts val="4700"/>
              <a:buChar char="■"/>
              <a:defRPr sz="4700"/>
            </a:lvl3pPr>
            <a:lvl4pPr lvl="3" algn="ctr" rtl="0">
              <a:spcBef>
                <a:spcPts val="0"/>
              </a:spcBef>
              <a:spcAft>
                <a:spcPts val="0"/>
              </a:spcAft>
              <a:buSzPts val="4700"/>
              <a:buChar char="●"/>
              <a:defRPr sz="4700"/>
            </a:lvl4pPr>
            <a:lvl5pPr lvl="4" algn="ctr" rtl="0">
              <a:spcBef>
                <a:spcPts val="0"/>
              </a:spcBef>
              <a:spcAft>
                <a:spcPts val="0"/>
              </a:spcAft>
              <a:buSzPts val="4700"/>
              <a:buChar char="○"/>
              <a:defRPr sz="4700"/>
            </a:lvl5pPr>
            <a:lvl6pPr lvl="5" algn="ctr" rtl="0">
              <a:spcBef>
                <a:spcPts val="0"/>
              </a:spcBef>
              <a:spcAft>
                <a:spcPts val="0"/>
              </a:spcAft>
              <a:buSzPts val="4700"/>
              <a:buChar char="■"/>
              <a:defRPr sz="4700"/>
            </a:lvl6pPr>
            <a:lvl7pPr lvl="6" algn="ctr" rtl="0">
              <a:spcBef>
                <a:spcPts val="0"/>
              </a:spcBef>
              <a:spcAft>
                <a:spcPts val="0"/>
              </a:spcAft>
              <a:buSzPts val="4700"/>
              <a:buChar char="●"/>
              <a:defRPr sz="4700"/>
            </a:lvl7pPr>
            <a:lvl8pPr lvl="7" algn="ctr" rtl="0">
              <a:spcBef>
                <a:spcPts val="0"/>
              </a:spcBef>
              <a:spcAft>
                <a:spcPts val="0"/>
              </a:spcAft>
              <a:buSzPts val="4700"/>
              <a:buChar char="○"/>
              <a:defRPr sz="4700"/>
            </a:lvl8pPr>
            <a:lvl9pPr lvl="8" algn="ctr" rtl="0">
              <a:spcBef>
                <a:spcPts val="0"/>
              </a:spcBef>
              <a:spcAft>
                <a:spcPts val="0"/>
              </a:spcAft>
              <a:buSzPts val="4700"/>
              <a:buChar char="■"/>
              <a:defRPr sz="4700"/>
            </a:lvl9pPr>
          </a:lstStyle>
          <a:p>
            <a:endParaRPr/>
          </a:p>
        </p:txBody>
      </p:sp>
      <p:sp>
        <p:nvSpPr>
          <p:cNvPr id="36" name="Google Shape;36;p8"/>
          <p:cNvSpPr txBox="1">
            <a:spLocks noGrp="1"/>
          </p:cNvSpPr>
          <p:nvPr>
            <p:ph type="subTitle" idx="1"/>
          </p:nvPr>
        </p:nvSpPr>
        <p:spPr>
          <a:xfrm>
            <a:off x="265500" y="3737433"/>
            <a:ext cx="4045200" cy="1646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37" name="Google Shape;37;p8"/>
          <p:cNvSpPr txBox="1"/>
          <p:nvPr/>
        </p:nvSpPr>
        <p:spPr>
          <a:xfrm>
            <a:off x="8613778" y="6413675"/>
            <a:ext cx="370800" cy="344100"/>
          </a:xfrm>
          <a:prstGeom prst="rect">
            <a:avLst/>
          </a:prstGeom>
          <a:noFill/>
          <a:ln>
            <a:noFill/>
          </a:ln>
        </p:spPr>
        <p:txBody>
          <a:bodyPr spcFirstLastPara="1" wrap="square" lIns="45700" tIns="45700" rIns="45700" bIns="45700" anchor="ctr" anchorCtr="0">
            <a:noAutofit/>
          </a:bodyPr>
          <a:lstStyle/>
          <a:p>
            <a:pPr marL="0" lvl="0" indent="0" algn="just" rtl="0">
              <a:spcBef>
                <a:spcPts val="0"/>
              </a:spcBef>
              <a:spcAft>
                <a:spcPts val="0"/>
              </a:spcAft>
              <a:buNone/>
            </a:pPr>
            <a:fld id="{00000000-1234-1234-1234-123412341234}" type="slidenum">
              <a:rPr lang="en" sz="1100">
                <a:solidFill>
                  <a:srgbClr val="606060"/>
                </a:solidFill>
                <a:latin typeface="Open Sans"/>
                <a:ea typeface="Open Sans"/>
                <a:cs typeface="Open Sans"/>
                <a:sym typeface="Open Sans"/>
              </a:rPr>
              <a:t>‹#›</a:t>
            </a:fld>
            <a:endParaRPr sz="1100">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per Blank Layout">
  <p:cSld name="Super Blank Layout">
    <p:spTree>
      <p:nvGrpSpPr>
        <p:cNvPr id="1" name="Shape 38"/>
        <p:cNvGrpSpPr/>
        <p:nvPr/>
      </p:nvGrpSpPr>
      <p:grpSpPr>
        <a:xfrm>
          <a:off x="0" y="0"/>
          <a:ext cx="0" cy="0"/>
          <a:chOff x="0" y="0"/>
          <a:chExt cx="0" cy="0"/>
        </a:xfrm>
      </p:grpSpPr>
      <p:sp>
        <p:nvSpPr>
          <p:cNvPr id="39" name="Google Shape;39;p9"/>
          <p:cNvSpPr/>
          <p:nvPr/>
        </p:nvSpPr>
        <p:spPr>
          <a:xfrm>
            <a:off x="0" y="-50"/>
            <a:ext cx="3127200" cy="6852900"/>
          </a:xfrm>
          <a:prstGeom prst="rect">
            <a:avLst/>
          </a:prstGeom>
          <a:solidFill>
            <a:srgbClr val="9034D0">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rot="10800000" flipH="1">
            <a:off x="3127200" y="2550"/>
            <a:ext cx="2508000" cy="6852900"/>
          </a:xfrm>
          <a:prstGeom prst="rtTriangle">
            <a:avLst/>
          </a:prstGeom>
          <a:solidFill>
            <a:srgbClr val="9034D0">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84825" y="2440808"/>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700"/>
              <a:buChar char="●"/>
              <a:defRPr sz="4700"/>
            </a:lvl1pPr>
            <a:lvl2pPr lvl="1" algn="ctr" rtl="0">
              <a:spcBef>
                <a:spcPts val="0"/>
              </a:spcBef>
              <a:spcAft>
                <a:spcPts val="0"/>
              </a:spcAft>
              <a:buSzPts val="4700"/>
              <a:buChar char="○"/>
              <a:defRPr sz="4700"/>
            </a:lvl2pPr>
            <a:lvl3pPr lvl="2" algn="ctr" rtl="0">
              <a:spcBef>
                <a:spcPts val="0"/>
              </a:spcBef>
              <a:spcAft>
                <a:spcPts val="0"/>
              </a:spcAft>
              <a:buSzPts val="4700"/>
              <a:buChar char="■"/>
              <a:defRPr sz="4700"/>
            </a:lvl3pPr>
            <a:lvl4pPr lvl="3" algn="ctr" rtl="0">
              <a:spcBef>
                <a:spcPts val="0"/>
              </a:spcBef>
              <a:spcAft>
                <a:spcPts val="0"/>
              </a:spcAft>
              <a:buSzPts val="4700"/>
              <a:buChar char="●"/>
              <a:defRPr sz="4700"/>
            </a:lvl4pPr>
            <a:lvl5pPr lvl="4" algn="ctr" rtl="0">
              <a:spcBef>
                <a:spcPts val="0"/>
              </a:spcBef>
              <a:spcAft>
                <a:spcPts val="0"/>
              </a:spcAft>
              <a:buSzPts val="4700"/>
              <a:buChar char="○"/>
              <a:defRPr sz="4700"/>
            </a:lvl5pPr>
            <a:lvl6pPr lvl="5" algn="ctr" rtl="0">
              <a:spcBef>
                <a:spcPts val="0"/>
              </a:spcBef>
              <a:spcAft>
                <a:spcPts val="0"/>
              </a:spcAft>
              <a:buSzPts val="4700"/>
              <a:buChar char="■"/>
              <a:defRPr sz="4700"/>
            </a:lvl6pPr>
            <a:lvl7pPr lvl="6" algn="ctr" rtl="0">
              <a:spcBef>
                <a:spcPts val="0"/>
              </a:spcBef>
              <a:spcAft>
                <a:spcPts val="0"/>
              </a:spcAft>
              <a:buSzPts val="4700"/>
              <a:buChar char="●"/>
              <a:defRPr sz="4700"/>
            </a:lvl7pPr>
            <a:lvl8pPr lvl="7" algn="ctr" rtl="0">
              <a:spcBef>
                <a:spcPts val="0"/>
              </a:spcBef>
              <a:spcAft>
                <a:spcPts val="0"/>
              </a:spcAft>
              <a:buSzPts val="4700"/>
              <a:buChar char="○"/>
              <a:defRPr sz="4700"/>
            </a:lvl8pPr>
            <a:lvl9pPr lvl="8" algn="ctr" rtl="0">
              <a:spcBef>
                <a:spcPts val="0"/>
              </a:spcBef>
              <a:spcAft>
                <a:spcPts val="0"/>
              </a:spcAft>
              <a:buSzPts val="4700"/>
              <a:buChar char="■"/>
              <a:defRPr sz="4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footer)">
  <p:cSld name="Title and Content">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www.illustrativemathematics.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IMLogo_#9034d0-1200x340.png"/>
          <p:cNvPicPr preferRelativeResize="0"/>
          <p:nvPr/>
        </p:nvPicPr>
        <p:blipFill rotWithShape="1">
          <a:blip r:embed="rId28">
            <a:alphaModFix/>
          </a:blip>
          <a:srcRect r="69820" b="10754"/>
          <a:stretch/>
        </p:blipFill>
        <p:spPr>
          <a:xfrm>
            <a:off x="279708" y="6414610"/>
            <a:ext cx="414600" cy="347100"/>
          </a:xfrm>
          <a:prstGeom prst="rect">
            <a:avLst/>
          </a:prstGeom>
          <a:noFill/>
          <a:ln>
            <a:noFill/>
          </a:ln>
        </p:spPr>
      </p:pic>
      <p:sp>
        <p:nvSpPr>
          <p:cNvPr id="7" name="Google Shape;7;p1"/>
          <p:cNvSpPr/>
          <p:nvPr/>
        </p:nvSpPr>
        <p:spPr>
          <a:xfrm>
            <a:off x="884075" y="6403475"/>
            <a:ext cx="3437100" cy="344100"/>
          </a:xfrm>
          <a:prstGeom prst="rect">
            <a:avLst/>
          </a:prstGeom>
          <a:noFill/>
          <a:ln>
            <a:noFill/>
          </a:ln>
        </p:spPr>
        <p:txBody>
          <a:bodyPr spcFirstLastPara="1" wrap="square" lIns="45700" tIns="45700" rIns="45700" bIns="45700" anchor="ctr" anchorCtr="0">
            <a:noAutofit/>
          </a:bodyPr>
          <a:lstStyle/>
          <a:p>
            <a:pPr marL="0" lvl="0" indent="0" algn="just" rtl="0">
              <a:spcBef>
                <a:spcPts val="0"/>
              </a:spcBef>
              <a:spcAft>
                <a:spcPts val="0"/>
              </a:spcAft>
              <a:buClr>
                <a:srgbClr val="606060"/>
              </a:buClr>
              <a:buFont typeface="Open Sans"/>
              <a:buNone/>
            </a:pPr>
            <a:r>
              <a:rPr lang="en" sz="1100" u="sng">
                <a:solidFill>
                  <a:schemeClr val="hlink"/>
                </a:solidFill>
                <a:latin typeface="Open Sans"/>
                <a:ea typeface="Open Sans"/>
                <a:cs typeface="Open Sans"/>
                <a:sym typeface="Open Sans"/>
                <a:hlinkClick r:id="rId29"/>
              </a:rPr>
              <a:t>w</a:t>
            </a:r>
            <a:r>
              <a:rPr lang="en" sz="1100" u="sng">
                <a:solidFill>
                  <a:schemeClr val="hlink"/>
                </a:solidFill>
                <a:latin typeface="Open Sans"/>
                <a:ea typeface="Open Sans"/>
                <a:cs typeface="Open Sans"/>
                <a:sym typeface="Open Sans"/>
                <a:hlinkClick r:id="rId29"/>
              </a:rPr>
              <a:t>ww.I</a:t>
            </a:r>
            <a:r>
              <a:rPr lang="en" sz="1100" u="sng">
                <a:solidFill>
                  <a:schemeClr val="hlink"/>
                </a:solidFill>
                <a:latin typeface="Open Sans"/>
                <a:ea typeface="Open Sans"/>
                <a:cs typeface="Open Sans"/>
                <a:sym typeface="Open Sans"/>
                <a:hlinkClick r:id="rId29"/>
              </a:rPr>
              <a:t>llustrativemathematics.org</a:t>
            </a:r>
            <a:r>
              <a:rPr lang="en" sz="1100">
                <a:latin typeface="Open Sans"/>
                <a:ea typeface="Open Sans"/>
                <a:cs typeface="Open Sans"/>
                <a:sym typeface="Open Sans"/>
              </a:rPr>
              <a:t> </a:t>
            </a:r>
            <a:r>
              <a:rPr lang="en" sz="1100">
                <a:highlight>
                  <a:srgbClr val="FFFFFF"/>
                </a:highlight>
              </a:rPr>
              <a:t> CC-BY-NC</a:t>
            </a:r>
            <a:endParaRPr sz="1100">
              <a:latin typeface="Open Sans"/>
              <a:ea typeface="Open Sans"/>
              <a:cs typeface="Open Sans"/>
              <a:sym typeface="Open Sans"/>
            </a:endParaRPr>
          </a:p>
        </p:txBody>
      </p:sp>
      <p:sp>
        <p:nvSpPr>
          <p:cNvPr id="8" name="Google Shape;8;p1"/>
          <p:cNvSpPr txBox="1"/>
          <p:nvPr/>
        </p:nvSpPr>
        <p:spPr>
          <a:xfrm>
            <a:off x="8613778" y="6413675"/>
            <a:ext cx="370800" cy="344100"/>
          </a:xfrm>
          <a:prstGeom prst="rect">
            <a:avLst/>
          </a:prstGeom>
          <a:noFill/>
          <a:ln>
            <a:noFill/>
          </a:ln>
        </p:spPr>
        <p:txBody>
          <a:bodyPr spcFirstLastPara="1" wrap="square" lIns="45700" tIns="45700" rIns="45700" bIns="45700" anchor="ctr" anchorCtr="0">
            <a:noAutofit/>
          </a:bodyPr>
          <a:lstStyle/>
          <a:p>
            <a:pPr marL="0" lvl="0" indent="0" algn="just" rtl="0">
              <a:spcBef>
                <a:spcPts val="0"/>
              </a:spcBef>
              <a:spcAft>
                <a:spcPts val="0"/>
              </a:spcAft>
              <a:buNone/>
            </a:pPr>
            <a:fld id="{00000000-1234-1234-1234-123412341234}" type="slidenum">
              <a:rPr lang="en" sz="1100">
                <a:solidFill>
                  <a:srgbClr val="606060"/>
                </a:solidFill>
                <a:latin typeface="Open Sans"/>
                <a:ea typeface="Open Sans"/>
                <a:cs typeface="Open Sans"/>
                <a:sym typeface="Open Sans"/>
              </a:rPr>
              <a:t>‹#›</a:t>
            </a:fld>
            <a:endParaRPr sz="1100">
              <a:latin typeface="Open Sans"/>
              <a:ea typeface="Open Sans"/>
              <a:cs typeface="Open Sans"/>
              <a:sym typeface="Open Sans"/>
            </a:endParaRPr>
          </a:p>
        </p:txBody>
      </p:sp>
      <p:sp>
        <p:nvSpPr>
          <p:cNvPr id="9" name="Google Shape;9;p1"/>
          <p:cNvSpPr txBox="1">
            <a:spLocks noGrp="1"/>
          </p:cNvSpPr>
          <p:nvPr>
            <p:ph type="body" idx="1"/>
          </p:nvPr>
        </p:nvSpPr>
        <p:spPr>
          <a:xfrm>
            <a:off x="455775" y="1238700"/>
            <a:ext cx="8221800" cy="4555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2pPr>
            <a:lvl3pPr marL="1371600" lvl="2"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3pPr>
            <a:lvl4pPr marL="1828800" lvl="3"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4pPr>
            <a:lvl5pPr marL="2286000" lvl="4"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5pPr>
            <a:lvl6pPr marL="2743200" lvl="5"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6pPr>
            <a:lvl7pPr marL="3200400" lvl="6"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7pPr>
            <a:lvl8pPr marL="3657600" lvl="7" indent="-330200" rtl="0">
              <a:lnSpc>
                <a:spcPct val="115000"/>
              </a:lnSpc>
              <a:spcBef>
                <a:spcPts val="1200"/>
              </a:spcBef>
              <a:spcAft>
                <a:spcPts val="0"/>
              </a:spcAft>
              <a:buSzPts val="1600"/>
              <a:buFont typeface="Open Sans"/>
              <a:buChar char="○"/>
              <a:defRPr sz="1600">
                <a:latin typeface="Open Sans"/>
                <a:ea typeface="Open Sans"/>
                <a:cs typeface="Open Sans"/>
                <a:sym typeface="Open Sans"/>
              </a:defRPr>
            </a:lvl8pPr>
            <a:lvl9pPr marL="4114800" lvl="8" indent="-330200" rtl="0">
              <a:lnSpc>
                <a:spcPct val="115000"/>
              </a:lnSpc>
              <a:spcBef>
                <a:spcPts val="1200"/>
              </a:spcBef>
              <a:spcAft>
                <a:spcPts val="1200"/>
              </a:spcAft>
              <a:buClr>
                <a:srgbClr val="0000FF"/>
              </a:buClr>
              <a:buSzPts val="1600"/>
              <a:buFont typeface="Open Sans"/>
              <a:buChar char="■"/>
              <a:defRPr sz="1600">
                <a:solidFill>
                  <a:srgbClr val="0000FF"/>
                </a:solidFill>
                <a:latin typeface="Open Sans"/>
                <a:ea typeface="Open Sans"/>
                <a:cs typeface="Open Sans"/>
                <a:sym typeface="Open Sans"/>
              </a:defRPr>
            </a:lvl9pPr>
          </a:lstStyle>
          <a:p>
            <a:endParaRPr/>
          </a:p>
        </p:txBody>
      </p:sp>
      <p:sp>
        <p:nvSpPr>
          <p:cNvPr id="10" name="Google Shape;10;p1"/>
          <p:cNvSpPr txBox="1">
            <a:spLocks noGrp="1"/>
          </p:cNvSpPr>
          <p:nvPr>
            <p:ph type="title"/>
          </p:nvPr>
        </p:nvSpPr>
        <p:spPr>
          <a:xfrm>
            <a:off x="459800" y="129250"/>
            <a:ext cx="8227500" cy="79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100" b="1">
                <a:solidFill>
                  <a:srgbClr val="8F34CF"/>
                </a:solidFill>
                <a:latin typeface="Open Sans"/>
                <a:ea typeface="Open Sans"/>
                <a:cs typeface="Open Sans"/>
                <a:sym typeface="Open Sans"/>
              </a:defRPr>
            </a:lvl1pPr>
            <a:lvl2pPr lvl="1" rtl="0">
              <a:spcBef>
                <a:spcPts val="0"/>
              </a:spcBef>
              <a:spcAft>
                <a:spcPts val="0"/>
              </a:spcAft>
              <a:buNone/>
              <a:defRPr sz="3100" b="1">
                <a:solidFill>
                  <a:srgbClr val="8F34CF"/>
                </a:solidFill>
                <a:latin typeface="Open Sans"/>
                <a:ea typeface="Open Sans"/>
                <a:cs typeface="Open Sans"/>
                <a:sym typeface="Open Sans"/>
              </a:defRPr>
            </a:lvl2pPr>
            <a:lvl3pPr lvl="2" rtl="0">
              <a:spcBef>
                <a:spcPts val="0"/>
              </a:spcBef>
              <a:spcAft>
                <a:spcPts val="0"/>
              </a:spcAft>
              <a:buNone/>
              <a:defRPr sz="3100" b="1">
                <a:solidFill>
                  <a:srgbClr val="8F34CF"/>
                </a:solidFill>
                <a:latin typeface="Open Sans"/>
                <a:ea typeface="Open Sans"/>
                <a:cs typeface="Open Sans"/>
                <a:sym typeface="Open Sans"/>
              </a:defRPr>
            </a:lvl3pPr>
            <a:lvl4pPr lvl="3" rtl="0">
              <a:spcBef>
                <a:spcPts val="0"/>
              </a:spcBef>
              <a:spcAft>
                <a:spcPts val="0"/>
              </a:spcAft>
              <a:buNone/>
              <a:defRPr sz="3100" b="1">
                <a:solidFill>
                  <a:srgbClr val="8F34CF"/>
                </a:solidFill>
                <a:latin typeface="Open Sans"/>
                <a:ea typeface="Open Sans"/>
                <a:cs typeface="Open Sans"/>
                <a:sym typeface="Open Sans"/>
              </a:defRPr>
            </a:lvl4pPr>
            <a:lvl5pPr lvl="4" rtl="0">
              <a:spcBef>
                <a:spcPts val="0"/>
              </a:spcBef>
              <a:spcAft>
                <a:spcPts val="0"/>
              </a:spcAft>
              <a:buNone/>
              <a:defRPr sz="3100" b="1">
                <a:solidFill>
                  <a:srgbClr val="8F34CF"/>
                </a:solidFill>
                <a:latin typeface="Open Sans"/>
                <a:ea typeface="Open Sans"/>
                <a:cs typeface="Open Sans"/>
                <a:sym typeface="Open Sans"/>
              </a:defRPr>
            </a:lvl5pPr>
            <a:lvl6pPr lvl="5" rtl="0">
              <a:spcBef>
                <a:spcPts val="0"/>
              </a:spcBef>
              <a:spcAft>
                <a:spcPts val="0"/>
              </a:spcAft>
              <a:buNone/>
              <a:defRPr sz="3100" b="1">
                <a:solidFill>
                  <a:srgbClr val="8F34CF"/>
                </a:solidFill>
                <a:latin typeface="Open Sans"/>
                <a:ea typeface="Open Sans"/>
                <a:cs typeface="Open Sans"/>
                <a:sym typeface="Open Sans"/>
              </a:defRPr>
            </a:lvl6pPr>
            <a:lvl7pPr lvl="6" rtl="0">
              <a:spcBef>
                <a:spcPts val="0"/>
              </a:spcBef>
              <a:spcAft>
                <a:spcPts val="0"/>
              </a:spcAft>
              <a:buNone/>
              <a:defRPr sz="3100" b="1">
                <a:solidFill>
                  <a:srgbClr val="8F34CF"/>
                </a:solidFill>
                <a:latin typeface="Open Sans"/>
                <a:ea typeface="Open Sans"/>
                <a:cs typeface="Open Sans"/>
                <a:sym typeface="Open Sans"/>
              </a:defRPr>
            </a:lvl7pPr>
            <a:lvl8pPr lvl="7" rtl="0">
              <a:spcBef>
                <a:spcPts val="0"/>
              </a:spcBef>
              <a:spcAft>
                <a:spcPts val="0"/>
              </a:spcAft>
              <a:buNone/>
              <a:defRPr sz="3100" b="1">
                <a:solidFill>
                  <a:srgbClr val="8F34CF"/>
                </a:solidFill>
                <a:latin typeface="Open Sans"/>
                <a:ea typeface="Open Sans"/>
                <a:cs typeface="Open Sans"/>
                <a:sym typeface="Open Sans"/>
              </a:defRPr>
            </a:lvl8pPr>
            <a:lvl9pPr lvl="8" rtl="0">
              <a:spcBef>
                <a:spcPts val="0"/>
              </a:spcBef>
              <a:spcAft>
                <a:spcPts val="0"/>
              </a:spcAft>
              <a:buNone/>
              <a:defRPr sz="3100" b="1">
                <a:solidFill>
                  <a:srgbClr val="8F34C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2160">
          <p15:clr>
            <a:srgbClr val="EA4335"/>
          </p15:clr>
        </p15:guide>
        <p15:guide id="7" orient="horz" pos="1080">
          <p15:clr>
            <a:srgbClr val="EA4335"/>
          </p15:clr>
        </p15:guide>
        <p15:guide id="8" orient="horz" pos="3096">
          <p15:clr>
            <a:srgbClr val="EA4335"/>
          </p15:clr>
        </p15:guide>
        <p15:guide id="9" orient="horz">
          <p15:clr>
            <a:srgbClr val="EA4335"/>
          </p15:clr>
        </p15:guide>
        <p15:guide id="10" orient="horz" pos="4320">
          <p15:clr>
            <a:srgbClr val="EA4335"/>
          </p15:clr>
        </p15:guide>
        <p15:guide id="11" pos="288">
          <p15:clr>
            <a:srgbClr val="EA4335"/>
          </p15:clr>
        </p15:guide>
        <p15:guide id="12" orient="horz" pos="331">
          <p15:clr>
            <a:srgbClr val="EA4335"/>
          </p15:clr>
        </p15:guide>
        <p15:guide id="13" orient="horz" pos="7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hyperlink" Target="http://www.corestandards.org/Math/Content/4/NBT/B/5/"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www.corestandards.org/Math/Content/5/NF/B/6/"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0.jp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110" name="Google Shape;110;p28"/>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11" name="Google Shape;111;p28"/>
          <p:cNvSpPr txBox="1"/>
          <p:nvPr/>
        </p:nvSpPr>
        <p:spPr>
          <a:xfrm>
            <a:off x="4113550" y="1099500"/>
            <a:ext cx="4711500" cy="12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math questions could you ask about this picture?</a:t>
            </a:r>
            <a:endParaRPr sz="2000"/>
          </a:p>
        </p:txBody>
      </p:sp>
      <p:graphicFrame>
        <p:nvGraphicFramePr>
          <p:cNvPr id="112" name="Google Shape;112;p28"/>
          <p:cNvGraphicFramePr/>
          <p:nvPr/>
        </p:nvGraphicFramePr>
        <p:xfrm>
          <a:off x="4143188" y="2760825"/>
          <a:ext cx="4652225" cy="1661130"/>
        </p:xfrm>
        <a:graphic>
          <a:graphicData uri="http://schemas.openxmlformats.org/drawingml/2006/table">
            <a:tbl>
              <a:tblPr>
                <a:noFill/>
                <a:tableStyleId>{C43646C0-F187-41AA-96FF-419DBE789CA3}</a:tableStyleId>
              </a:tblPr>
              <a:tblGrid>
                <a:gridCol w="1001500">
                  <a:extLst>
                    <a:ext uri="{9D8B030D-6E8A-4147-A177-3AD203B41FA5}">
                      <a16:colId xmlns:a16="http://schemas.microsoft.com/office/drawing/2014/main" val="20000"/>
                    </a:ext>
                  </a:extLst>
                </a:gridCol>
                <a:gridCol w="3650725">
                  <a:extLst>
                    <a:ext uri="{9D8B030D-6E8A-4147-A177-3AD203B41FA5}">
                      <a16:colId xmlns:a16="http://schemas.microsoft.com/office/drawing/2014/main" val="20001"/>
                    </a:ext>
                  </a:extLst>
                </a:gridCol>
              </a:tblGrid>
              <a:tr h="1444775">
                <a:tc>
                  <a:txBody>
                    <a:bodyPr/>
                    <a:lstStyle/>
                    <a:p>
                      <a:pPr marL="0" lvl="0" indent="0" algn="ctr" rtl="0">
                        <a:spcBef>
                          <a:spcPts val="0"/>
                        </a:spcBef>
                        <a:spcAft>
                          <a:spcPts val="0"/>
                        </a:spcAft>
                        <a:buNone/>
                      </a:pPr>
                      <a:r>
                        <a:rPr lang="en" sz="1800" b="1">
                          <a:latin typeface="Open Sans"/>
                          <a:ea typeface="Open Sans"/>
                          <a:cs typeface="Open Sans"/>
                          <a:sym typeface="Open Sans"/>
                        </a:rPr>
                        <a:t>Grade K</a:t>
                      </a:r>
                      <a:endParaRPr sz="1800" b="1">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800">
                          <a:latin typeface="Open Sans"/>
                          <a:ea typeface="Open Sans"/>
                          <a:cs typeface="Open Sans"/>
                          <a:sym typeface="Open Sans"/>
                        </a:rPr>
                        <a:t>What shapes do you see?</a:t>
                      </a:r>
                      <a:endParaRPr sz="1800">
                        <a:latin typeface="Open Sans"/>
                        <a:ea typeface="Open Sans"/>
                        <a:cs typeface="Open Sans"/>
                        <a:sym typeface="Open Sans"/>
                      </a:endParaRPr>
                    </a:p>
                    <a:p>
                      <a:pPr marL="0" lvl="0" indent="0" algn="l" rtl="0">
                        <a:spcBef>
                          <a:spcPts val="1000"/>
                        </a:spcBef>
                        <a:spcAft>
                          <a:spcPts val="0"/>
                        </a:spcAft>
                        <a:buNone/>
                      </a:pPr>
                      <a:r>
                        <a:rPr lang="en" sz="1800">
                          <a:latin typeface="Open Sans"/>
                          <a:ea typeface="Open Sans"/>
                          <a:cs typeface="Open Sans"/>
                          <a:sym typeface="Open Sans"/>
                        </a:rPr>
                        <a:t>Complete the sentence: </a:t>
                      </a:r>
                      <a:endParaRPr sz="1800">
                        <a:latin typeface="Open Sans"/>
                        <a:ea typeface="Open Sans"/>
                        <a:cs typeface="Open Sans"/>
                        <a:sym typeface="Open Sans"/>
                      </a:endParaRPr>
                    </a:p>
                    <a:p>
                      <a:pPr marL="457200" lvl="0" indent="0" algn="ctr" rtl="0">
                        <a:spcBef>
                          <a:spcPts val="1000"/>
                        </a:spcBef>
                        <a:spcAft>
                          <a:spcPts val="0"/>
                        </a:spcAft>
                        <a:buNone/>
                      </a:pPr>
                      <a:r>
                        <a:rPr lang="en" sz="1800">
                          <a:latin typeface="Open Sans"/>
                          <a:ea typeface="Open Sans"/>
                          <a:cs typeface="Open Sans"/>
                          <a:sym typeface="Open Sans"/>
                        </a:rPr>
                        <a:t>_______ is taller than _______. </a:t>
                      </a:r>
                      <a:endParaRPr sz="1800">
                        <a:latin typeface="Open Sans"/>
                        <a:ea typeface="Open Sans"/>
                        <a:cs typeface="Open Sans"/>
                        <a:sym typeface="Open Sans"/>
                      </a:endParaRPr>
                    </a:p>
                    <a:p>
                      <a:pPr marL="0" lvl="0" indent="0" algn="l" rtl="0">
                        <a:spcBef>
                          <a:spcPts val="1000"/>
                        </a:spcBef>
                        <a:spcAft>
                          <a:spcPts val="1000"/>
                        </a:spcAft>
                        <a:buNone/>
                      </a:pPr>
                      <a:r>
                        <a:rPr lang="en" sz="1800">
                          <a:latin typeface="Open Sans"/>
                          <a:ea typeface="Open Sans"/>
                          <a:cs typeface="Open Sans"/>
                          <a:sym typeface="Open Sans"/>
                        </a:rPr>
                        <a:t>Use blocks to make the building.</a:t>
                      </a:r>
                      <a:endParaRPr sz="1800">
                        <a:latin typeface="Open Sans"/>
                        <a:ea typeface="Open Sans"/>
                        <a:cs typeface="Open Sans"/>
                        <a:sym typeface="Open Sans"/>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13" name="Google Shape;113;p28"/>
          <p:cNvPicPr preferRelativeResize="0"/>
          <p:nvPr/>
        </p:nvPicPr>
        <p:blipFill>
          <a:blip r:embed="rId4">
            <a:alphaModFix/>
          </a:blip>
          <a:stretch>
            <a:fillRect/>
          </a:stretch>
        </p:blipFill>
        <p:spPr>
          <a:xfrm>
            <a:off x="224275" y="961050"/>
            <a:ext cx="3588400" cy="5382625"/>
          </a:xfrm>
          <a:prstGeom prst="rect">
            <a:avLst/>
          </a:prstGeom>
          <a:noFill/>
          <a:ln>
            <a:noFill/>
          </a:ln>
        </p:spPr>
      </p:pic>
      <p:sp>
        <p:nvSpPr>
          <p:cNvPr id="114" name="Google Shape;114;p28"/>
          <p:cNvSpPr txBox="1"/>
          <p:nvPr/>
        </p:nvSpPr>
        <p:spPr>
          <a:xfrm>
            <a:off x="5937300" y="129250"/>
            <a:ext cx="31050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a:t>
            </a:r>
            <a:endParaRPr sz="3600">
              <a:solidFill>
                <a:srgbClr val="B7B7B7"/>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37"/>
          <p:cNvGraphicFramePr/>
          <p:nvPr/>
        </p:nvGraphicFramePr>
        <p:xfrm>
          <a:off x="4095550" y="1016025"/>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6278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rgbClr val="1D1C1D"/>
                          </a:solidFill>
                          <a:latin typeface="Open Sans"/>
                          <a:ea typeface="Open Sans"/>
                          <a:cs typeface="Open Sans"/>
                          <a:sym typeface="Open Sans"/>
                        </a:rPr>
                        <a:t>How many elephants are in the picture? </a:t>
                      </a:r>
                      <a:endParaRPr sz="1200">
                        <a:solidFill>
                          <a:srgbClr val="1D1C1D"/>
                        </a:solidFill>
                        <a:latin typeface="Open Sans"/>
                        <a:ea typeface="Open Sans"/>
                        <a:cs typeface="Open Sans"/>
                        <a:sym typeface="Open Sans"/>
                      </a:endParaRPr>
                    </a:p>
                    <a:p>
                      <a:pPr marL="0" lvl="0" indent="0" algn="l" rtl="0">
                        <a:spcBef>
                          <a:spcPts val="0"/>
                        </a:spcBef>
                        <a:spcAft>
                          <a:spcPts val="0"/>
                        </a:spcAft>
                        <a:buNone/>
                      </a:pPr>
                      <a:r>
                        <a:rPr lang="en" sz="1200">
                          <a:solidFill>
                            <a:srgbClr val="1D1C1D"/>
                          </a:solidFill>
                          <a:latin typeface="Open Sans"/>
                          <a:ea typeface="Open Sans"/>
                          <a:cs typeface="Open Sans"/>
                          <a:sym typeface="Open Sans"/>
                        </a:rPr>
                        <a:t>How many more would make 10? </a:t>
                      </a:r>
                      <a:r>
                        <a:rPr lang="en" sz="900">
                          <a:solidFill>
                            <a:srgbClr val="1D1C1D"/>
                          </a:solidFill>
                          <a:latin typeface="Open Sans"/>
                          <a:ea typeface="Open Sans"/>
                          <a:cs typeface="Open Sans"/>
                          <a:sym typeface="Open Sans"/>
                        </a:rPr>
                        <a:t>(K.OA.A.4)</a:t>
                      </a:r>
                      <a:endParaRPr sz="900">
                        <a:solidFill>
                          <a:srgbClr val="1D1C1D"/>
                        </a:solidFill>
                        <a:latin typeface="Open Sans"/>
                        <a:ea typeface="Open Sans"/>
                        <a:cs typeface="Open Sans"/>
                        <a:sym typeface="Open Sans"/>
                      </a:endParaRPr>
                    </a:p>
                  </a:txBody>
                  <a:tcPr marL="63500" marR="63500" marT="63500" marB="63500"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6792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If 8 more elephants came to the watering hole how many elephants would there be? </a:t>
                      </a:r>
                      <a:r>
                        <a:rPr lang="en" sz="900">
                          <a:latin typeface="Open Sans"/>
                          <a:ea typeface="Open Sans"/>
                          <a:cs typeface="Open Sans"/>
                          <a:sym typeface="Open Sans"/>
                        </a:rPr>
                        <a:t>(1.OA.C.6)</a:t>
                      </a:r>
                      <a:endParaRPr sz="900">
                        <a:latin typeface="Open Sans"/>
                        <a:ea typeface="Open Sans"/>
                        <a:cs typeface="Open Sans"/>
                        <a:sym typeface="Open Sans"/>
                      </a:endParaRPr>
                    </a:p>
                  </a:txBody>
                  <a:tcPr marL="63500" marR="63500" marT="63500" marB="63500"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49085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One of the baby elephants weighs 180 pounds. Another baby elephant weighs 10 pounds less than that. How much does the other baby elephant weigh? (</a:t>
                      </a:r>
                      <a:r>
                        <a:rPr lang="en" sz="900">
                          <a:latin typeface="Open Sans"/>
                          <a:ea typeface="Open Sans"/>
                          <a:cs typeface="Open Sans"/>
                          <a:sym typeface="Open Sans"/>
                        </a:rPr>
                        <a:t>2.NBT.B.8)</a:t>
                      </a:r>
                      <a:endParaRPr sz="900">
                        <a:latin typeface="Open Sans"/>
                        <a:ea typeface="Open Sans"/>
                        <a:cs typeface="Open Sans"/>
                        <a:sym typeface="Open Sans"/>
                      </a:endParaRPr>
                    </a:p>
                  </a:txBody>
                  <a:tcPr marL="63500" marR="63500" marT="63500" marB="63500"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821825">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A baby elephant typically weighs about 200 pounds. What are three possible weights for an elephant whose weight would round to 200? </a:t>
                      </a:r>
                      <a:r>
                        <a:rPr lang="en" sz="900">
                          <a:latin typeface="Open Sans"/>
                          <a:ea typeface="Open Sans"/>
                          <a:cs typeface="Open Sans"/>
                          <a:sym typeface="Open Sans"/>
                        </a:rPr>
                        <a:t>(3.NBT.A.1)</a:t>
                      </a:r>
                      <a:endParaRPr sz="900">
                        <a:latin typeface="Open Sans"/>
                        <a:ea typeface="Open Sans"/>
                        <a:cs typeface="Open Sans"/>
                        <a:sym typeface="Open Sans"/>
                      </a:endParaRPr>
                    </a:p>
                  </a:txBody>
                  <a:tcPr marL="63500" marR="63500" marT="63500" marB="63500"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10559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A baby elephant typically weighs about 200 pounds. An adult female elephant is about 30 times heavier than a baby elephant. List some possible weights of a female elephant? How do you know? </a:t>
                      </a:r>
                      <a:r>
                        <a:rPr lang="en" sz="900">
                          <a:latin typeface="Open Sans"/>
                          <a:ea typeface="Open Sans"/>
                          <a:cs typeface="Open Sans"/>
                          <a:sym typeface="Open Sans"/>
                        </a:rPr>
                        <a:t>(4.OA.A.2)</a:t>
                      </a:r>
                      <a:endParaRPr sz="900">
                        <a:latin typeface="Open Sans"/>
                        <a:ea typeface="Open Sans"/>
                        <a:cs typeface="Open Sans"/>
                        <a:sym typeface="Open Sans"/>
                      </a:endParaRPr>
                    </a:p>
                  </a:txBody>
                  <a:tcPr marL="63500" marR="63500" marT="63500" marB="63500"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1051275">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An African forest elephant’s tusks grow about 17 cm each year. If an elephant lives to be 65 years old, about how long, in meters, would their tusks be? </a:t>
                      </a:r>
                      <a:r>
                        <a:rPr lang="en" sz="900">
                          <a:latin typeface="Open Sans"/>
                          <a:ea typeface="Open Sans"/>
                          <a:cs typeface="Open Sans"/>
                          <a:sym typeface="Open Sans"/>
                        </a:rPr>
                        <a:t>(5.NBT.B.5 and 5.MD.A.1)</a:t>
                      </a:r>
                      <a:endParaRPr sz="900">
                        <a:latin typeface="Open Sans"/>
                        <a:ea typeface="Open Sans"/>
                        <a:cs typeface="Open Sans"/>
                        <a:sym typeface="Open Sans"/>
                      </a:endParaRPr>
                    </a:p>
                  </a:txBody>
                  <a:tcPr marL="63500" marR="63500" marT="63500" marB="63500"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37"/>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207" name="Google Shape;207;p37"/>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08" name="Google Shape;208;p37"/>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5</a:t>
            </a:r>
            <a:endParaRPr sz="6000">
              <a:solidFill>
                <a:srgbClr val="B7B7B7"/>
              </a:solidFill>
              <a:latin typeface="Open Sans"/>
              <a:ea typeface="Open Sans"/>
              <a:cs typeface="Open Sans"/>
              <a:sym typeface="Open Sans"/>
            </a:endParaRPr>
          </a:p>
        </p:txBody>
      </p:sp>
      <p:pic>
        <p:nvPicPr>
          <p:cNvPr id="209" name="Google Shape;209;p37"/>
          <p:cNvPicPr preferRelativeResize="0"/>
          <p:nvPr/>
        </p:nvPicPr>
        <p:blipFill>
          <a:blip r:embed="rId4">
            <a:alphaModFix/>
          </a:blip>
          <a:stretch>
            <a:fillRect/>
          </a:stretch>
        </p:blipFill>
        <p:spPr>
          <a:xfrm>
            <a:off x="224275" y="1016025"/>
            <a:ext cx="3719150" cy="205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215" name="Google Shape;215;p38"/>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16" name="Google Shape;216;p38"/>
          <p:cNvSpPr txBox="1"/>
          <p:nvPr/>
        </p:nvSpPr>
        <p:spPr>
          <a:xfrm>
            <a:off x="4014850" y="1156213"/>
            <a:ext cx="4711500" cy="15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spcBef>
                <a:spcPts val="1000"/>
              </a:spcBef>
              <a:spcAft>
                <a:spcPts val="0"/>
              </a:spcAft>
              <a:buNone/>
            </a:pPr>
            <a:r>
              <a:rPr lang="en" sz="2000">
                <a:solidFill>
                  <a:schemeClr val="dk1"/>
                </a:solidFill>
                <a:latin typeface="Open Sans"/>
                <a:ea typeface="Open Sans"/>
                <a:cs typeface="Open Sans"/>
                <a:sym typeface="Open Sans"/>
              </a:rPr>
              <a:t>Tell a story about what happened before this picture was taken.</a:t>
            </a:r>
            <a:endParaRPr sz="2000">
              <a:solidFill>
                <a:schemeClr val="dk1"/>
              </a:solidFill>
              <a:latin typeface="Open Sans"/>
              <a:ea typeface="Open Sans"/>
              <a:cs typeface="Open Sans"/>
              <a:sym typeface="Open Sans"/>
            </a:endParaRPr>
          </a:p>
        </p:txBody>
      </p:sp>
      <p:graphicFrame>
        <p:nvGraphicFramePr>
          <p:cNvPr id="217" name="Google Shape;217;p38"/>
          <p:cNvGraphicFramePr/>
          <p:nvPr/>
        </p:nvGraphicFramePr>
        <p:xfrm>
          <a:off x="4014850" y="2897775"/>
          <a:ext cx="3000000" cy="3000000"/>
        </p:xfrm>
        <a:graphic>
          <a:graphicData uri="http://schemas.openxmlformats.org/drawingml/2006/table">
            <a:tbl>
              <a:tblPr>
                <a:noFill/>
                <a:tableStyleId>{C43646C0-F187-41AA-96FF-419DBE789CA3}</a:tableStyleId>
              </a:tblPr>
              <a:tblGrid>
                <a:gridCol w="1224400">
                  <a:extLst>
                    <a:ext uri="{9D8B030D-6E8A-4147-A177-3AD203B41FA5}">
                      <a16:colId xmlns:a16="http://schemas.microsoft.com/office/drawing/2014/main" val="20000"/>
                    </a:ext>
                  </a:extLst>
                </a:gridCol>
                <a:gridCol w="3645075">
                  <a:extLst>
                    <a:ext uri="{9D8B030D-6E8A-4147-A177-3AD203B41FA5}">
                      <a16:colId xmlns:a16="http://schemas.microsoft.com/office/drawing/2014/main" val="20001"/>
                    </a:ext>
                  </a:extLst>
                </a:gridCol>
              </a:tblGrid>
              <a:tr h="1816750">
                <a:tc>
                  <a:txBody>
                    <a:bodyPr/>
                    <a:lstStyle/>
                    <a:p>
                      <a:pPr marL="0" lvl="0" indent="0" algn="ctr" rtl="0">
                        <a:spcBef>
                          <a:spcPts val="0"/>
                        </a:spcBef>
                        <a:spcAft>
                          <a:spcPts val="0"/>
                        </a:spcAft>
                        <a:buNone/>
                      </a:pPr>
                      <a:r>
                        <a:rPr lang="en" sz="2200" b="1">
                          <a:latin typeface="Open Sans"/>
                          <a:ea typeface="Open Sans"/>
                          <a:cs typeface="Open Sans"/>
                          <a:sym typeface="Open Sans"/>
                        </a:rPr>
                        <a:t>Grade 4 </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50000"/>
                        </a:lnSpc>
                        <a:spcBef>
                          <a:spcPts val="0"/>
                        </a:spcBef>
                        <a:spcAft>
                          <a:spcPts val="0"/>
                        </a:spcAft>
                        <a:buNone/>
                      </a:pPr>
                      <a:r>
                        <a:rPr lang="en" sz="1800">
                          <a:solidFill>
                            <a:schemeClr val="dk1"/>
                          </a:solidFill>
                          <a:latin typeface="Open Sans"/>
                          <a:ea typeface="Open Sans"/>
                          <a:cs typeface="Open Sans"/>
                          <a:sym typeface="Open Sans"/>
                        </a:rPr>
                        <a:t>The green basil leaves are about 1   inches long. About how long would a line of 6 basil leaves be? </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18" name="Google Shape;218;p38"/>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6</a:t>
            </a:r>
            <a:endParaRPr sz="6000">
              <a:solidFill>
                <a:srgbClr val="B7B7B7"/>
              </a:solidFill>
              <a:latin typeface="Open Sans"/>
              <a:ea typeface="Open Sans"/>
              <a:cs typeface="Open Sans"/>
              <a:sym typeface="Open Sans"/>
            </a:endParaRPr>
          </a:p>
        </p:txBody>
      </p:sp>
      <p:pic>
        <p:nvPicPr>
          <p:cNvPr id="219" name="Google Shape;219;p38"/>
          <p:cNvPicPr preferRelativeResize="0"/>
          <p:nvPr/>
        </p:nvPicPr>
        <p:blipFill>
          <a:blip r:embed="rId4">
            <a:alphaModFix/>
          </a:blip>
          <a:stretch>
            <a:fillRect/>
          </a:stretch>
        </p:blipFill>
        <p:spPr>
          <a:xfrm>
            <a:off x="152400" y="1073950"/>
            <a:ext cx="3479100" cy="5234050"/>
          </a:xfrm>
          <a:prstGeom prst="rect">
            <a:avLst/>
          </a:prstGeom>
          <a:noFill/>
          <a:ln>
            <a:noFill/>
          </a:ln>
        </p:spPr>
      </p:pic>
      <p:pic>
        <p:nvPicPr>
          <p:cNvPr id="220" name="Google Shape;220;p38" descr="\frac{1}{2}" title="MathEquation,#000000"/>
          <p:cNvPicPr preferRelativeResize="0"/>
          <p:nvPr/>
        </p:nvPicPr>
        <p:blipFill>
          <a:blip r:embed="rId5">
            <a:alphaModFix/>
          </a:blip>
          <a:stretch>
            <a:fillRect/>
          </a:stretch>
        </p:blipFill>
        <p:spPr>
          <a:xfrm>
            <a:off x="5438975" y="3577625"/>
            <a:ext cx="150800" cy="3046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aphicFrame>
        <p:nvGraphicFramePr>
          <p:cNvPr id="225" name="Google Shape;225;p39"/>
          <p:cNvGraphicFramePr/>
          <p:nvPr/>
        </p:nvGraphicFramePr>
        <p:xfrm>
          <a:off x="4095550" y="1016025"/>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698475">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red fruits and vegetables do you see? </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How many green leaves do you see?</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Are there more red vegetables or green leaves? </a:t>
                      </a:r>
                      <a:r>
                        <a:rPr lang="en" sz="900">
                          <a:latin typeface="Open Sans"/>
                          <a:ea typeface="Open Sans"/>
                          <a:cs typeface="Open Sans"/>
                          <a:sym typeface="Open Sans"/>
                        </a:rPr>
                        <a:t>(</a:t>
                      </a:r>
                      <a:r>
                        <a:rPr lang="en" sz="900">
                          <a:solidFill>
                            <a:schemeClr val="dk1"/>
                          </a:solidFill>
                          <a:latin typeface="Open Sans"/>
                          <a:ea typeface="Open Sans"/>
                          <a:cs typeface="Open Sans"/>
                          <a:sym typeface="Open Sans"/>
                        </a:rPr>
                        <a:t>K.MD.B.3, </a:t>
                      </a:r>
                      <a:r>
                        <a:rPr lang="en" sz="900">
                          <a:latin typeface="Open Sans"/>
                          <a:ea typeface="Open Sans"/>
                          <a:cs typeface="Open Sans"/>
                          <a:sym typeface="Open Sans"/>
                        </a:rPr>
                        <a:t>K.CC.C.6)</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731575">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Think of 3 categories to sort the fruits and vegetables. Create a data display. </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Write 2 questions for someone to answer about the data in your display. </a:t>
                      </a:r>
                      <a:r>
                        <a:rPr lang="en" sz="900">
                          <a:latin typeface="Open Sans"/>
                          <a:ea typeface="Open Sans"/>
                          <a:cs typeface="Open Sans"/>
                          <a:sym typeface="Open Sans"/>
                        </a:rPr>
                        <a:t>(1.MD.C.4)</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74415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Create a bar graph to represent the fruits and vegetables in the picture. </a:t>
                      </a:r>
                      <a:r>
                        <a:rPr lang="en" sz="900">
                          <a:latin typeface="Open Sans"/>
                          <a:ea typeface="Open Sans"/>
                          <a:cs typeface="Open Sans"/>
                          <a:sym typeface="Open Sans"/>
                        </a:rPr>
                        <a:t>(2.MD.D.10)</a:t>
                      </a:r>
                      <a:endParaRPr sz="900">
                        <a:highlight>
                          <a:srgbClr val="00FF00"/>
                        </a:highlight>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729075">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 smallest tomato is about 1 inch across. How long does the red pepper look to be? </a:t>
                      </a:r>
                      <a:r>
                        <a:rPr lang="en" sz="900">
                          <a:latin typeface="Open Sans"/>
                          <a:ea typeface="Open Sans"/>
                          <a:cs typeface="Open Sans"/>
                          <a:sym typeface="Open Sans"/>
                        </a:rPr>
                        <a:t>(3.MD.B.4)</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930275">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The green basil leaves are about 1     inches long. </a:t>
                      </a:r>
                      <a:endParaRPr sz="1200">
                        <a:latin typeface="Open Sans"/>
                        <a:ea typeface="Open Sans"/>
                        <a:cs typeface="Open Sans"/>
                        <a:sym typeface="Open Sans"/>
                      </a:endParaRPr>
                    </a:p>
                    <a:p>
                      <a:pPr marL="0" lvl="0" indent="0" algn="l" rtl="0">
                        <a:lnSpc>
                          <a:spcPct val="115000"/>
                        </a:lnSpc>
                        <a:spcBef>
                          <a:spcPts val="0"/>
                        </a:spcBef>
                        <a:spcAft>
                          <a:spcPts val="0"/>
                        </a:spcAft>
                        <a:buNone/>
                      </a:pPr>
                      <a:endParaRPr sz="1200">
                        <a:latin typeface="Open Sans"/>
                        <a:ea typeface="Open Sans"/>
                        <a:cs typeface="Open Sans"/>
                        <a:sym typeface="Open Sans"/>
                      </a:endParaRPr>
                    </a:p>
                    <a:p>
                      <a:pPr marL="0" lvl="0" indent="0" algn="l" rtl="0">
                        <a:lnSpc>
                          <a:spcPct val="115000"/>
                        </a:lnSpc>
                        <a:spcBef>
                          <a:spcPts val="0"/>
                        </a:spcBef>
                        <a:spcAft>
                          <a:spcPts val="0"/>
                        </a:spcAft>
                        <a:buNone/>
                      </a:pPr>
                      <a:r>
                        <a:rPr lang="en" sz="1200">
                          <a:latin typeface="Open Sans"/>
                          <a:ea typeface="Open Sans"/>
                          <a:cs typeface="Open Sans"/>
                          <a:sym typeface="Open Sans"/>
                        </a:rPr>
                        <a:t>About how long would a line of 6 leaves be? </a:t>
                      </a:r>
                      <a:r>
                        <a:rPr lang="en" sz="900">
                          <a:latin typeface="Open Sans"/>
                          <a:ea typeface="Open Sans"/>
                          <a:cs typeface="Open Sans"/>
                          <a:sym typeface="Open Sans"/>
                        </a:rPr>
                        <a:t>(4.MD.A.2)</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9305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rgbClr val="222222"/>
                          </a:solidFill>
                          <a:highlight>
                            <a:srgbClr val="FFFFFF"/>
                          </a:highlight>
                          <a:latin typeface="Open Sans"/>
                          <a:ea typeface="Open Sans"/>
                          <a:cs typeface="Open Sans"/>
                          <a:sym typeface="Open Sans"/>
                        </a:rPr>
                        <a:t>The weight of a tomato can vary from 14 grams all the way up to 1.8 kilograms. Find the difference, in grams, between these weights. </a:t>
                      </a:r>
                      <a:r>
                        <a:rPr lang="en" sz="900">
                          <a:solidFill>
                            <a:srgbClr val="222222"/>
                          </a:solidFill>
                          <a:highlight>
                            <a:srgbClr val="FFFFFF"/>
                          </a:highlight>
                          <a:latin typeface="Open Sans"/>
                          <a:ea typeface="Open Sans"/>
                          <a:cs typeface="Open Sans"/>
                          <a:sym typeface="Open Sans"/>
                        </a:rPr>
                        <a:t>(5.MD.A.1)</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26" name="Google Shape;226;p39"/>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227" name="Google Shape;227;p39"/>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28" name="Google Shape;228;p39"/>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6</a:t>
            </a:r>
            <a:endParaRPr sz="6000">
              <a:solidFill>
                <a:srgbClr val="B7B7B7"/>
              </a:solidFill>
              <a:latin typeface="Open Sans"/>
              <a:ea typeface="Open Sans"/>
              <a:cs typeface="Open Sans"/>
              <a:sym typeface="Open Sans"/>
            </a:endParaRPr>
          </a:p>
        </p:txBody>
      </p:sp>
      <p:pic>
        <p:nvPicPr>
          <p:cNvPr id="229" name="Google Shape;229;p39"/>
          <p:cNvPicPr preferRelativeResize="0"/>
          <p:nvPr/>
        </p:nvPicPr>
        <p:blipFill>
          <a:blip r:embed="rId4">
            <a:alphaModFix/>
          </a:blip>
          <a:stretch>
            <a:fillRect/>
          </a:stretch>
        </p:blipFill>
        <p:spPr>
          <a:xfrm>
            <a:off x="152400" y="1073950"/>
            <a:ext cx="3479100" cy="5234050"/>
          </a:xfrm>
          <a:prstGeom prst="rect">
            <a:avLst/>
          </a:prstGeom>
          <a:noFill/>
          <a:ln>
            <a:noFill/>
          </a:ln>
        </p:spPr>
      </p:pic>
      <p:pic>
        <p:nvPicPr>
          <p:cNvPr id="230" name="Google Shape;230;p39" descr="\frac{1}{2}" title="MathEquation,#000000"/>
          <p:cNvPicPr preferRelativeResize="0"/>
          <p:nvPr/>
        </p:nvPicPr>
        <p:blipFill>
          <a:blip r:embed="rId5">
            <a:alphaModFix/>
          </a:blip>
          <a:stretch>
            <a:fillRect/>
          </a:stretch>
        </p:blipFill>
        <p:spPr>
          <a:xfrm>
            <a:off x="7630875" y="4297300"/>
            <a:ext cx="155500" cy="314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236" name="Google Shape;236;p40"/>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37" name="Google Shape;237;p40"/>
          <p:cNvSpPr txBox="1"/>
          <p:nvPr/>
        </p:nvSpPr>
        <p:spPr>
          <a:xfrm>
            <a:off x="5486625" y="1412170"/>
            <a:ext cx="3399300" cy="26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a:solidFill>
                  <a:schemeClr val="dk1"/>
                </a:solidFill>
                <a:latin typeface="Open Sans"/>
                <a:ea typeface="Open Sans"/>
                <a:cs typeface="Open Sans"/>
                <a:sym typeface="Open Sans"/>
              </a:rPr>
              <a:t>What do you know about dominoes?</a:t>
            </a:r>
            <a:endParaRPr sz="2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2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questions do you have about dominoes?</a:t>
            </a:r>
            <a:endParaRPr sz="2000">
              <a:solidFill>
                <a:schemeClr val="dk1"/>
              </a:solidFill>
              <a:latin typeface="Open Sans"/>
              <a:ea typeface="Open Sans"/>
              <a:cs typeface="Open Sans"/>
              <a:sym typeface="Open Sans"/>
            </a:endParaRPr>
          </a:p>
        </p:txBody>
      </p:sp>
      <p:graphicFrame>
        <p:nvGraphicFramePr>
          <p:cNvPr id="238" name="Google Shape;238;p40"/>
          <p:cNvGraphicFramePr/>
          <p:nvPr/>
        </p:nvGraphicFramePr>
        <p:xfrm>
          <a:off x="224275" y="4753350"/>
          <a:ext cx="3000000" cy="3000000"/>
        </p:xfrm>
        <a:graphic>
          <a:graphicData uri="http://schemas.openxmlformats.org/drawingml/2006/table">
            <a:tbl>
              <a:tblPr>
                <a:noFill/>
                <a:tableStyleId>{C43646C0-F187-41AA-96FF-419DBE789CA3}</a:tableStyleId>
              </a:tblPr>
              <a:tblGrid>
                <a:gridCol w="1463775">
                  <a:extLst>
                    <a:ext uri="{9D8B030D-6E8A-4147-A177-3AD203B41FA5}">
                      <a16:colId xmlns:a16="http://schemas.microsoft.com/office/drawing/2014/main" val="20000"/>
                    </a:ext>
                  </a:extLst>
                </a:gridCol>
                <a:gridCol w="6601475">
                  <a:extLst>
                    <a:ext uri="{9D8B030D-6E8A-4147-A177-3AD203B41FA5}">
                      <a16:colId xmlns:a16="http://schemas.microsoft.com/office/drawing/2014/main" val="20001"/>
                    </a:ext>
                  </a:extLst>
                </a:gridCol>
              </a:tblGrid>
              <a:tr h="1267375">
                <a:tc>
                  <a:txBody>
                    <a:bodyPr/>
                    <a:lstStyle/>
                    <a:p>
                      <a:pPr marL="0" lvl="0" indent="0" algn="ctr" rtl="0">
                        <a:spcBef>
                          <a:spcPts val="0"/>
                        </a:spcBef>
                        <a:spcAft>
                          <a:spcPts val="0"/>
                        </a:spcAft>
                        <a:buNone/>
                      </a:pPr>
                      <a:r>
                        <a:rPr lang="en" sz="2200" b="1">
                          <a:latin typeface="Open Sans"/>
                          <a:ea typeface="Open Sans"/>
                          <a:cs typeface="Open Sans"/>
                          <a:sym typeface="Open Sans"/>
                        </a:rPr>
                        <a:t>Grade 1</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a:solidFill>
                            <a:schemeClr val="dk1"/>
                          </a:solidFill>
                          <a:latin typeface="Open Sans"/>
                          <a:ea typeface="Open Sans"/>
                          <a:cs typeface="Open Sans"/>
                          <a:sym typeface="Open Sans"/>
                        </a:rPr>
                        <a:t>How many dots are on all of the dominoes in the picture? </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9" name="Google Shape;239;p40"/>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7</a:t>
            </a:r>
            <a:endParaRPr sz="6000">
              <a:solidFill>
                <a:srgbClr val="B7B7B7"/>
              </a:solidFill>
              <a:latin typeface="Open Sans"/>
              <a:ea typeface="Open Sans"/>
              <a:cs typeface="Open Sans"/>
              <a:sym typeface="Open Sans"/>
            </a:endParaRPr>
          </a:p>
        </p:txBody>
      </p:sp>
      <p:pic>
        <p:nvPicPr>
          <p:cNvPr id="240" name="Google Shape;240;p40"/>
          <p:cNvPicPr preferRelativeResize="0"/>
          <p:nvPr/>
        </p:nvPicPr>
        <p:blipFill>
          <a:blip r:embed="rId4">
            <a:alphaModFix/>
          </a:blip>
          <a:stretch>
            <a:fillRect/>
          </a:stretch>
        </p:blipFill>
        <p:spPr>
          <a:xfrm>
            <a:off x="152400" y="1073950"/>
            <a:ext cx="5001482" cy="32974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p41"/>
          <p:cNvGraphicFramePr/>
          <p:nvPr/>
        </p:nvGraphicFramePr>
        <p:xfrm>
          <a:off x="3865025" y="1097275"/>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6278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Are there more or less than 15 red dots? How do you know? </a:t>
                      </a:r>
                      <a:r>
                        <a:rPr lang="en" sz="900">
                          <a:latin typeface="Open Sans"/>
                          <a:ea typeface="Open Sans"/>
                          <a:cs typeface="Open Sans"/>
                          <a:sym typeface="Open Sans"/>
                        </a:rPr>
                        <a:t>(K.CC.A.3)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77675">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dots are on all the dominoes? </a:t>
                      </a:r>
                      <a:r>
                        <a:rPr lang="en" sz="900">
                          <a:latin typeface="Open Sans"/>
                          <a:ea typeface="Open Sans"/>
                          <a:cs typeface="Open Sans"/>
                          <a:sym typeface="Open Sans"/>
                        </a:rPr>
                        <a:t>(1.NBT.A.1)</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9085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Using the number of dots on the dominoes, can you use addition and subtraction to make 25? 50? 100? Can you make every number between 25 and 100? </a:t>
                      </a:r>
                      <a:r>
                        <a:rPr lang="en" sz="900">
                          <a:solidFill>
                            <a:schemeClr val="dk1"/>
                          </a:solidFill>
                          <a:latin typeface="Open Sans"/>
                          <a:ea typeface="Open Sans"/>
                          <a:cs typeface="Open Sans"/>
                          <a:sym typeface="Open Sans"/>
                        </a:rPr>
                        <a:t>(2.NBT.B.5)</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0559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Using the number of dots on the dominoes, can you use addition, subtraction, multiplication, or division to make 50? 100? What other numbers can you make between 1 and 100? </a:t>
                      </a:r>
                      <a:r>
                        <a:rPr lang="en" sz="900">
                          <a:solidFill>
                            <a:schemeClr val="dk1"/>
                          </a:solidFill>
                          <a:latin typeface="Open Sans"/>
                          <a:ea typeface="Open Sans"/>
                          <a:cs typeface="Open Sans"/>
                          <a:sym typeface="Open Sans"/>
                        </a:rPr>
                        <a:t>(3.OA.C.7)</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559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Using the number of dots on the dominoes, can you use addition, subtraction, multiplication, or division to make 100? 500? What is the smallest number you can make with 5 dominoes? What is the largest number you can make with 5 dominoes? </a:t>
                      </a:r>
                      <a:r>
                        <a:rPr lang="en" sz="900">
                          <a:latin typeface="Open Sans"/>
                          <a:ea typeface="Open Sans"/>
                          <a:cs typeface="Open Sans"/>
                          <a:sym typeface="Open Sans"/>
                        </a:rPr>
                        <a:t>(4.NBT.B.4, </a:t>
                      </a:r>
                      <a:r>
                        <a:rPr lang="en" sz="900">
                          <a:uFill>
                            <a:noFill/>
                          </a:uFill>
                          <a:latin typeface="Open Sans"/>
                          <a:ea typeface="Open Sans"/>
                          <a:cs typeface="Open Sans"/>
                          <a:sym typeface="Open Sans"/>
                          <a:hlinkClick r:id="rId3"/>
                        </a:rPr>
                        <a:t>4.NBT.B.5</a:t>
                      </a:r>
                      <a:r>
                        <a:rPr lang="en" sz="900">
                          <a:latin typeface="Open Sans"/>
                          <a:ea typeface="Open Sans"/>
                          <a:cs typeface="Open Sans"/>
                          <a:sym typeface="Open Sans"/>
                        </a:rPr>
                        <a:t>)</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51275">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Each domino is about 1 ¾ inch by ⅞ inch. What is the approximate area, in square inches, of the empty space? </a:t>
                      </a:r>
                      <a:r>
                        <a:rPr lang="en" sz="900">
                          <a:latin typeface="Open Sans"/>
                          <a:ea typeface="Open Sans"/>
                          <a:cs typeface="Open Sans"/>
                          <a:sym typeface="Open Sans"/>
                        </a:rPr>
                        <a:t>(5.NF.B.6)</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46" name="Google Shape;246;p41"/>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247" name="Google Shape;247;p41"/>
          <p:cNvPicPr preferRelativeResize="0"/>
          <p:nvPr/>
        </p:nvPicPr>
        <p:blipFill>
          <a:blip r:embed="rId4">
            <a:alphaModFix/>
          </a:blip>
          <a:stretch>
            <a:fillRect/>
          </a:stretch>
        </p:blipFill>
        <p:spPr>
          <a:xfrm>
            <a:off x="224287" y="189550"/>
            <a:ext cx="945400" cy="671700"/>
          </a:xfrm>
          <a:prstGeom prst="rect">
            <a:avLst/>
          </a:prstGeom>
          <a:noFill/>
          <a:ln>
            <a:noFill/>
          </a:ln>
        </p:spPr>
      </p:pic>
      <p:sp>
        <p:nvSpPr>
          <p:cNvPr id="248" name="Google Shape;248;p41"/>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7</a:t>
            </a:r>
            <a:endParaRPr sz="6000">
              <a:solidFill>
                <a:srgbClr val="B7B7B7"/>
              </a:solidFill>
              <a:latin typeface="Open Sans"/>
              <a:ea typeface="Open Sans"/>
              <a:cs typeface="Open Sans"/>
              <a:sym typeface="Open Sans"/>
            </a:endParaRPr>
          </a:p>
        </p:txBody>
      </p:sp>
      <p:pic>
        <p:nvPicPr>
          <p:cNvPr id="249" name="Google Shape;249;p41"/>
          <p:cNvPicPr preferRelativeResize="0"/>
          <p:nvPr/>
        </p:nvPicPr>
        <p:blipFill>
          <a:blip r:embed="rId5">
            <a:alphaModFix/>
          </a:blip>
          <a:stretch>
            <a:fillRect/>
          </a:stretch>
        </p:blipFill>
        <p:spPr>
          <a:xfrm>
            <a:off x="152400" y="1073950"/>
            <a:ext cx="3465600" cy="2284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255" name="Google Shape;255;p42"/>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56" name="Google Shape;256;p42"/>
          <p:cNvSpPr txBox="1"/>
          <p:nvPr/>
        </p:nvSpPr>
        <p:spPr>
          <a:xfrm>
            <a:off x="5474600" y="1714500"/>
            <a:ext cx="3070200" cy="166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a:solidFill>
                  <a:schemeClr val="dk1"/>
                </a:solidFill>
                <a:latin typeface="Open Sans"/>
                <a:ea typeface="Open Sans"/>
                <a:cs typeface="Open Sans"/>
                <a:sym typeface="Open Sans"/>
              </a:rPr>
              <a:t>What is another word you can spell with the letters shown?</a:t>
            </a:r>
            <a:endParaRPr sz="2000">
              <a:solidFill>
                <a:schemeClr val="dk1"/>
              </a:solidFill>
              <a:latin typeface="Open Sans"/>
              <a:ea typeface="Open Sans"/>
              <a:cs typeface="Open Sans"/>
              <a:sym typeface="Open Sans"/>
            </a:endParaRPr>
          </a:p>
        </p:txBody>
      </p:sp>
      <p:graphicFrame>
        <p:nvGraphicFramePr>
          <p:cNvPr id="257" name="Google Shape;257;p42"/>
          <p:cNvGraphicFramePr/>
          <p:nvPr/>
        </p:nvGraphicFramePr>
        <p:xfrm>
          <a:off x="224275" y="4548175"/>
          <a:ext cx="3000000" cy="3000000"/>
        </p:xfrm>
        <a:graphic>
          <a:graphicData uri="http://schemas.openxmlformats.org/drawingml/2006/table">
            <a:tbl>
              <a:tblPr>
                <a:noFill/>
                <a:tableStyleId>{C43646C0-F187-41AA-96FF-419DBE789CA3}</a:tableStyleId>
              </a:tblPr>
              <a:tblGrid>
                <a:gridCol w="1384400">
                  <a:extLst>
                    <a:ext uri="{9D8B030D-6E8A-4147-A177-3AD203B41FA5}">
                      <a16:colId xmlns:a16="http://schemas.microsoft.com/office/drawing/2014/main" val="20000"/>
                    </a:ext>
                  </a:extLst>
                </a:gridCol>
                <a:gridCol w="6243450">
                  <a:extLst>
                    <a:ext uri="{9D8B030D-6E8A-4147-A177-3AD203B41FA5}">
                      <a16:colId xmlns:a16="http://schemas.microsoft.com/office/drawing/2014/main" val="20001"/>
                    </a:ext>
                  </a:extLst>
                </a:gridCol>
              </a:tblGrid>
              <a:tr h="1267375">
                <a:tc>
                  <a:txBody>
                    <a:bodyPr/>
                    <a:lstStyle/>
                    <a:p>
                      <a:pPr marL="0" lvl="0" indent="0" algn="ctr" rtl="0">
                        <a:spcBef>
                          <a:spcPts val="0"/>
                        </a:spcBef>
                        <a:spcAft>
                          <a:spcPts val="0"/>
                        </a:spcAft>
                        <a:buNone/>
                      </a:pPr>
                      <a:r>
                        <a:rPr lang="en" sz="2200" b="1">
                          <a:latin typeface="Open Sans"/>
                          <a:ea typeface="Open Sans"/>
                          <a:cs typeface="Open Sans"/>
                          <a:sym typeface="Open Sans"/>
                        </a:rPr>
                        <a:t>Grade 2</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800">
                          <a:solidFill>
                            <a:schemeClr val="dk1"/>
                          </a:solidFill>
                          <a:latin typeface="Open Sans"/>
                          <a:ea typeface="Open Sans"/>
                          <a:cs typeface="Open Sans"/>
                          <a:sym typeface="Open Sans"/>
                        </a:rPr>
                        <a:t>Use the digits on the tiles to create 2 numbers with a sum or difference close to 100. </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8" name="Google Shape;258;p42"/>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8</a:t>
            </a:r>
            <a:endParaRPr sz="6000">
              <a:solidFill>
                <a:srgbClr val="B7B7B7"/>
              </a:solidFill>
              <a:latin typeface="Open Sans"/>
              <a:ea typeface="Open Sans"/>
              <a:cs typeface="Open Sans"/>
              <a:sym typeface="Open Sans"/>
            </a:endParaRPr>
          </a:p>
        </p:txBody>
      </p:sp>
      <p:pic>
        <p:nvPicPr>
          <p:cNvPr id="259" name="Google Shape;259;p42"/>
          <p:cNvPicPr preferRelativeResize="0"/>
          <p:nvPr/>
        </p:nvPicPr>
        <p:blipFill>
          <a:blip r:embed="rId4">
            <a:alphaModFix/>
          </a:blip>
          <a:stretch>
            <a:fillRect/>
          </a:stretch>
        </p:blipFill>
        <p:spPr>
          <a:xfrm>
            <a:off x="224275" y="1104600"/>
            <a:ext cx="4880010" cy="32605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aphicFrame>
        <p:nvGraphicFramePr>
          <p:cNvPr id="264" name="Google Shape;264;p43"/>
          <p:cNvGraphicFramePr/>
          <p:nvPr/>
        </p:nvGraphicFramePr>
        <p:xfrm>
          <a:off x="3932375" y="1073950"/>
          <a:ext cx="3000000" cy="3000000"/>
        </p:xfrm>
        <a:graphic>
          <a:graphicData uri="http://schemas.openxmlformats.org/drawingml/2006/table">
            <a:tbl>
              <a:tblPr>
                <a:noFill/>
                <a:tableStyleId>{C43646C0-F187-41AA-96FF-419DBE789CA3}</a:tableStyleId>
              </a:tblPr>
              <a:tblGrid>
                <a:gridCol w="1039500">
                  <a:extLst>
                    <a:ext uri="{9D8B030D-6E8A-4147-A177-3AD203B41FA5}">
                      <a16:colId xmlns:a16="http://schemas.microsoft.com/office/drawing/2014/main" val="20000"/>
                    </a:ext>
                  </a:extLst>
                </a:gridCol>
                <a:gridCol w="3858300">
                  <a:extLst>
                    <a:ext uri="{9D8B030D-6E8A-4147-A177-3AD203B41FA5}">
                      <a16:colId xmlns:a16="http://schemas.microsoft.com/office/drawing/2014/main" val="20001"/>
                    </a:ext>
                  </a:extLst>
                </a:gridCol>
              </a:tblGrid>
              <a:tr h="8722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 “M” tile has the number 3 on it. Can you start counting at 3 and count up to 42? (K.CC.A.2)</a:t>
                      </a:r>
                      <a:endParaRPr sz="12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722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There are about 46 tiles in the picture. Can you start counting at 46 and count up to 120? (1.NBT.A.1)</a:t>
                      </a:r>
                      <a:endParaRPr sz="12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722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lnSpc>
                          <a:spcPct val="100000"/>
                        </a:lnSpc>
                        <a:spcBef>
                          <a:spcPts val="0"/>
                        </a:spcBef>
                        <a:spcAft>
                          <a:spcPts val="0"/>
                        </a:spcAft>
                        <a:buNone/>
                      </a:pPr>
                      <a:r>
                        <a:rPr lang="en" sz="1200">
                          <a:solidFill>
                            <a:schemeClr val="dk1"/>
                          </a:solidFill>
                          <a:latin typeface="Open Sans"/>
                          <a:ea typeface="Open Sans"/>
                          <a:cs typeface="Open Sans"/>
                          <a:sym typeface="Open Sans"/>
                        </a:rPr>
                        <a:t>Use the digits on the tiles to create 2 numbers with a sum or difference close to 100.</a:t>
                      </a:r>
                      <a:r>
                        <a:rPr lang="en" sz="1800">
                          <a:solidFill>
                            <a:schemeClr val="dk1"/>
                          </a:solidFill>
                          <a:latin typeface="Open Sans"/>
                          <a:ea typeface="Open Sans"/>
                          <a:cs typeface="Open Sans"/>
                          <a:sym typeface="Open Sans"/>
                        </a:rPr>
                        <a:t> </a:t>
                      </a:r>
                      <a:r>
                        <a:rPr lang="en" sz="1200">
                          <a:latin typeface="Open Sans"/>
                          <a:ea typeface="Open Sans"/>
                          <a:cs typeface="Open Sans"/>
                          <a:sym typeface="Open Sans"/>
                        </a:rPr>
                        <a:t> (2.NBT.B.5)</a:t>
                      </a:r>
                      <a:endParaRPr sz="12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722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 “M” tile is worth 3 points. How many 3’s are in 18? How many 3’s are there in 24? (3.OA.B)</a:t>
                      </a:r>
                      <a:endParaRPr sz="12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722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Using all of the digits on the tiles, what is the greatest number you can make? Write the number in expanded form. (4.NBT.A.2)</a:t>
                      </a:r>
                      <a:endParaRPr sz="12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722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Use all of the digits on the tiles and decimal points to create 2 numbers with a sum or difference close to 2.55. (5.NBT.B.7)</a:t>
                      </a:r>
                      <a:endParaRPr sz="12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65" name="Google Shape;265;p43"/>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266" name="Google Shape;266;p43"/>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67" name="Google Shape;267;p43"/>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8</a:t>
            </a:r>
            <a:endParaRPr sz="6000">
              <a:solidFill>
                <a:srgbClr val="B7B7B7"/>
              </a:solidFill>
              <a:latin typeface="Open Sans"/>
              <a:ea typeface="Open Sans"/>
              <a:cs typeface="Open Sans"/>
              <a:sym typeface="Open Sans"/>
            </a:endParaRPr>
          </a:p>
        </p:txBody>
      </p:sp>
      <p:pic>
        <p:nvPicPr>
          <p:cNvPr id="268" name="Google Shape;268;p43"/>
          <p:cNvPicPr preferRelativeResize="0"/>
          <p:nvPr/>
        </p:nvPicPr>
        <p:blipFill>
          <a:blip r:embed="rId4">
            <a:alphaModFix/>
          </a:blip>
          <a:stretch>
            <a:fillRect/>
          </a:stretch>
        </p:blipFill>
        <p:spPr>
          <a:xfrm>
            <a:off x="152400" y="1073950"/>
            <a:ext cx="3541889" cy="2366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274" name="Google Shape;274;p44"/>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75" name="Google Shape;275;p44"/>
          <p:cNvSpPr txBox="1"/>
          <p:nvPr/>
        </p:nvSpPr>
        <p:spPr>
          <a:xfrm>
            <a:off x="5744600" y="1902650"/>
            <a:ext cx="3070200" cy="1664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do you notice?</a:t>
            </a:r>
            <a:endParaRPr sz="2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do you wonder?</a:t>
            </a:r>
            <a:endParaRPr sz="2000">
              <a:solidFill>
                <a:schemeClr val="dk1"/>
              </a:solidFill>
              <a:latin typeface="Open Sans"/>
              <a:ea typeface="Open Sans"/>
              <a:cs typeface="Open Sans"/>
              <a:sym typeface="Open Sans"/>
            </a:endParaRPr>
          </a:p>
        </p:txBody>
      </p:sp>
      <p:graphicFrame>
        <p:nvGraphicFramePr>
          <p:cNvPr id="276" name="Google Shape;276;p44"/>
          <p:cNvGraphicFramePr/>
          <p:nvPr/>
        </p:nvGraphicFramePr>
        <p:xfrm>
          <a:off x="224275" y="4548175"/>
          <a:ext cx="3000000" cy="3000000"/>
        </p:xfrm>
        <a:graphic>
          <a:graphicData uri="http://schemas.openxmlformats.org/drawingml/2006/table">
            <a:tbl>
              <a:tblPr>
                <a:noFill/>
                <a:tableStyleId>{C43646C0-F187-41AA-96FF-419DBE789CA3}</a:tableStyleId>
              </a:tblPr>
              <a:tblGrid>
                <a:gridCol w="1384400">
                  <a:extLst>
                    <a:ext uri="{9D8B030D-6E8A-4147-A177-3AD203B41FA5}">
                      <a16:colId xmlns:a16="http://schemas.microsoft.com/office/drawing/2014/main" val="20000"/>
                    </a:ext>
                  </a:extLst>
                </a:gridCol>
                <a:gridCol w="6243450">
                  <a:extLst>
                    <a:ext uri="{9D8B030D-6E8A-4147-A177-3AD203B41FA5}">
                      <a16:colId xmlns:a16="http://schemas.microsoft.com/office/drawing/2014/main" val="20001"/>
                    </a:ext>
                  </a:extLst>
                </a:gridCol>
              </a:tblGrid>
              <a:tr h="1267375">
                <a:tc>
                  <a:txBody>
                    <a:bodyPr/>
                    <a:lstStyle/>
                    <a:p>
                      <a:pPr marL="0" lvl="0" indent="0" algn="ctr" rtl="0">
                        <a:spcBef>
                          <a:spcPts val="0"/>
                        </a:spcBef>
                        <a:spcAft>
                          <a:spcPts val="0"/>
                        </a:spcAft>
                        <a:buNone/>
                      </a:pPr>
                      <a:r>
                        <a:rPr lang="en" sz="2200" b="1">
                          <a:latin typeface="Open Sans"/>
                          <a:ea typeface="Open Sans"/>
                          <a:cs typeface="Open Sans"/>
                          <a:sym typeface="Open Sans"/>
                        </a:rPr>
                        <a:t>Grade 4</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a:solidFill>
                            <a:schemeClr val="dk1"/>
                          </a:solidFill>
                          <a:latin typeface="Open Sans"/>
                          <a:ea typeface="Open Sans"/>
                          <a:cs typeface="Open Sans"/>
                          <a:sym typeface="Open Sans"/>
                        </a:rPr>
                        <a:t>The full game board is a square with an area greater than 100 square inches, but less than 300 square inches. What could be the length of each side of the game board? </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77" name="Google Shape;277;p44"/>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9</a:t>
            </a:r>
            <a:endParaRPr sz="6000">
              <a:solidFill>
                <a:srgbClr val="B7B7B7"/>
              </a:solidFill>
              <a:latin typeface="Open Sans"/>
              <a:ea typeface="Open Sans"/>
              <a:cs typeface="Open Sans"/>
              <a:sym typeface="Open Sans"/>
            </a:endParaRPr>
          </a:p>
        </p:txBody>
      </p:sp>
      <p:pic>
        <p:nvPicPr>
          <p:cNvPr id="278" name="Google Shape;278;p44"/>
          <p:cNvPicPr preferRelativeResize="0"/>
          <p:nvPr/>
        </p:nvPicPr>
        <p:blipFill>
          <a:blip r:embed="rId4">
            <a:alphaModFix/>
          </a:blip>
          <a:stretch>
            <a:fillRect/>
          </a:stretch>
        </p:blipFill>
        <p:spPr>
          <a:xfrm>
            <a:off x="152400" y="1073950"/>
            <a:ext cx="5368025" cy="3016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aphicFrame>
        <p:nvGraphicFramePr>
          <p:cNvPr id="283" name="Google Shape;283;p45"/>
          <p:cNvGraphicFramePr/>
          <p:nvPr/>
        </p:nvGraphicFramePr>
        <p:xfrm>
          <a:off x="3865025" y="1097275"/>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9017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could you sort the game pieces? </a:t>
                      </a:r>
                      <a:r>
                        <a:rPr lang="en" sz="900">
                          <a:latin typeface="Open Sans"/>
                          <a:ea typeface="Open Sans"/>
                          <a:cs typeface="Open Sans"/>
                          <a:sym typeface="Open Sans"/>
                        </a:rPr>
                        <a:t>(K.MD.B.3)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9017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If you used the game pieces to measure the length of your hand, how many do you think it would take? Why? </a:t>
                      </a:r>
                      <a:r>
                        <a:rPr lang="en" sz="900">
                          <a:latin typeface="Open Sans"/>
                          <a:ea typeface="Open Sans"/>
                          <a:cs typeface="Open Sans"/>
                          <a:sym typeface="Open Sans"/>
                        </a:rPr>
                        <a:t>(1.MD.A.2)</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9017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Each game piece in the picture is about 1 inch long. If we laid them end to end in a straight line, would the line be longer or shorter than 1 foot? </a:t>
                      </a:r>
                      <a:r>
                        <a:rPr lang="en" sz="900">
                          <a:latin typeface="Open Sans"/>
                          <a:ea typeface="Open Sans"/>
                          <a:cs typeface="Open Sans"/>
                          <a:sym typeface="Open Sans"/>
                        </a:rPr>
                        <a:t>(2.MD.A.3)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9017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Diego played this game from 1:10 PM until 3:05 PM. How long did Diego play the game? </a:t>
                      </a:r>
                      <a:r>
                        <a:rPr lang="en" sz="900">
                          <a:latin typeface="Open Sans"/>
                          <a:ea typeface="Open Sans"/>
                          <a:cs typeface="Open Sans"/>
                          <a:sym typeface="Open Sans"/>
                        </a:rPr>
                        <a:t>(3.MD.A.1)</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9017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 full game board is a square with an area greater than 100 square inches, but less than 300 square inches. What could be the length of each side of the game board? </a:t>
                      </a:r>
                      <a:r>
                        <a:rPr lang="en" sz="900">
                          <a:latin typeface="Open Sans"/>
                          <a:ea typeface="Open Sans"/>
                          <a:cs typeface="Open Sans"/>
                          <a:sym typeface="Open Sans"/>
                        </a:rPr>
                        <a:t>(4.MD.A.3)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9017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This game comes in a box with dimensions of 2 inches by 7 inches by 15 inches. What is the volume of the game box? </a:t>
                      </a:r>
                      <a:r>
                        <a:rPr lang="en" sz="900">
                          <a:latin typeface="Open Sans"/>
                          <a:ea typeface="Open Sans"/>
                          <a:cs typeface="Open Sans"/>
                          <a:sym typeface="Open Sans"/>
                        </a:rPr>
                        <a:t>(5.MD.C.5)</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84" name="Google Shape;284;p45"/>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285" name="Google Shape;285;p45"/>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86" name="Google Shape;286;p45"/>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9</a:t>
            </a:r>
            <a:endParaRPr sz="6000">
              <a:solidFill>
                <a:srgbClr val="B7B7B7"/>
              </a:solidFill>
              <a:latin typeface="Open Sans"/>
              <a:ea typeface="Open Sans"/>
              <a:cs typeface="Open Sans"/>
              <a:sym typeface="Open Sans"/>
            </a:endParaRPr>
          </a:p>
        </p:txBody>
      </p:sp>
      <p:pic>
        <p:nvPicPr>
          <p:cNvPr id="287" name="Google Shape;287;p45"/>
          <p:cNvPicPr preferRelativeResize="0"/>
          <p:nvPr/>
        </p:nvPicPr>
        <p:blipFill>
          <a:blip r:embed="rId4">
            <a:alphaModFix/>
          </a:blip>
          <a:stretch>
            <a:fillRect/>
          </a:stretch>
        </p:blipFill>
        <p:spPr>
          <a:xfrm>
            <a:off x="133350" y="1097275"/>
            <a:ext cx="3524750" cy="1980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293" name="Google Shape;293;p46"/>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294" name="Google Shape;294;p46"/>
          <p:cNvSpPr txBox="1"/>
          <p:nvPr/>
        </p:nvSpPr>
        <p:spPr>
          <a:xfrm>
            <a:off x="4113550" y="1099500"/>
            <a:ext cx="4711500" cy="12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Launch</a:t>
            </a:r>
            <a:endParaRPr sz="2000">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2000">
                <a:solidFill>
                  <a:schemeClr val="dk1"/>
                </a:solidFill>
                <a:latin typeface="Open Sans"/>
                <a:ea typeface="Open Sans"/>
                <a:cs typeface="Open Sans"/>
                <a:sym typeface="Open Sans"/>
              </a:rPr>
              <a:t>What math questions could you ask about this picture?</a:t>
            </a:r>
            <a:endParaRPr sz="2000">
              <a:latin typeface="Open Sans"/>
              <a:ea typeface="Open Sans"/>
              <a:cs typeface="Open Sans"/>
              <a:sym typeface="Open Sans"/>
            </a:endParaRPr>
          </a:p>
        </p:txBody>
      </p:sp>
      <p:graphicFrame>
        <p:nvGraphicFramePr>
          <p:cNvPr id="295" name="Google Shape;295;p46"/>
          <p:cNvGraphicFramePr/>
          <p:nvPr/>
        </p:nvGraphicFramePr>
        <p:xfrm>
          <a:off x="4172825" y="2892625"/>
          <a:ext cx="3000000" cy="3000000"/>
        </p:xfrm>
        <a:graphic>
          <a:graphicData uri="http://schemas.openxmlformats.org/drawingml/2006/table">
            <a:tbl>
              <a:tblPr>
                <a:noFill/>
                <a:tableStyleId>{C43646C0-F187-41AA-96FF-419DBE789CA3}</a:tableStyleId>
              </a:tblPr>
              <a:tblGrid>
                <a:gridCol w="942225">
                  <a:extLst>
                    <a:ext uri="{9D8B030D-6E8A-4147-A177-3AD203B41FA5}">
                      <a16:colId xmlns:a16="http://schemas.microsoft.com/office/drawing/2014/main" val="20000"/>
                    </a:ext>
                  </a:extLst>
                </a:gridCol>
                <a:gridCol w="3650725">
                  <a:extLst>
                    <a:ext uri="{9D8B030D-6E8A-4147-A177-3AD203B41FA5}">
                      <a16:colId xmlns:a16="http://schemas.microsoft.com/office/drawing/2014/main" val="20001"/>
                    </a:ext>
                  </a:extLst>
                </a:gridCol>
              </a:tblGrid>
              <a:tr h="1444775">
                <a:tc>
                  <a:txBody>
                    <a:bodyPr/>
                    <a:lstStyle/>
                    <a:p>
                      <a:pPr marL="0" lvl="0" indent="0" algn="ctr" rtl="0">
                        <a:spcBef>
                          <a:spcPts val="0"/>
                        </a:spcBef>
                        <a:spcAft>
                          <a:spcPts val="0"/>
                        </a:spcAft>
                        <a:buNone/>
                      </a:pPr>
                      <a:r>
                        <a:rPr lang="en" sz="1800" b="1">
                          <a:latin typeface="Open Sans"/>
                          <a:ea typeface="Open Sans"/>
                          <a:cs typeface="Open Sans"/>
                          <a:sym typeface="Open Sans"/>
                        </a:rPr>
                        <a:t>Grade 3</a:t>
                      </a:r>
                      <a:endParaRPr sz="1800" b="1">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1800">
                          <a:latin typeface="Open Sans"/>
                          <a:ea typeface="Open Sans"/>
                          <a:cs typeface="Open Sans"/>
                          <a:sym typeface="Open Sans"/>
                        </a:rPr>
                        <a:t>If there are 18 rows of umbrellas, how many umbrellas are there altogether? </a:t>
                      </a:r>
                      <a:endParaRPr sz="1800">
                        <a:latin typeface="Open Sans"/>
                        <a:ea typeface="Open Sans"/>
                        <a:cs typeface="Open Sans"/>
                        <a:sym typeface="Open Sans"/>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96" name="Google Shape;296;p46"/>
          <p:cNvSpPr txBox="1"/>
          <p:nvPr/>
        </p:nvSpPr>
        <p:spPr>
          <a:xfrm>
            <a:off x="5937300" y="129250"/>
            <a:ext cx="31050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10</a:t>
            </a:r>
            <a:endParaRPr sz="3600">
              <a:solidFill>
                <a:srgbClr val="B7B7B7"/>
              </a:solidFill>
              <a:latin typeface="Open Sans"/>
              <a:ea typeface="Open Sans"/>
              <a:cs typeface="Open Sans"/>
              <a:sym typeface="Open Sans"/>
            </a:endParaRPr>
          </a:p>
        </p:txBody>
      </p:sp>
      <p:pic>
        <p:nvPicPr>
          <p:cNvPr id="297" name="Google Shape;297;p46"/>
          <p:cNvPicPr preferRelativeResize="0"/>
          <p:nvPr/>
        </p:nvPicPr>
        <p:blipFill>
          <a:blip r:embed="rId4">
            <a:alphaModFix/>
          </a:blip>
          <a:stretch>
            <a:fillRect/>
          </a:stretch>
        </p:blipFill>
        <p:spPr>
          <a:xfrm>
            <a:off x="152400" y="1073950"/>
            <a:ext cx="3749100" cy="508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29"/>
          <p:cNvGraphicFramePr/>
          <p:nvPr/>
        </p:nvGraphicFramePr>
        <p:xfrm>
          <a:off x="4026550" y="1007925"/>
          <a:ext cx="4914750" cy="5315520"/>
        </p:xfrm>
        <a:graphic>
          <a:graphicData uri="http://schemas.openxmlformats.org/drawingml/2006/table">
            <a:tbl>
              <a:tblPr>
                <a:noFill/>
                <a:tableStyleId>{C43646C0-F187-41AA-96FF-419DBE789CA3}</a:tableStyleId>
              </a:tblPr>
              <a:tblGrid>
                <a:gridCol w="1043100">
                  <a:extLst>
                    <a:ext uri="{9D8B030D-6E8A-4147-A177-3AD203B41FA5}">
                      <a16:colId xmlns:a16="http://schemas.microsoft.com/office/drawing/2014/main" val="20000"/>
                    </a:ext>
                  </a:extLst>
                </a:gridCol>
                <a:gridCol w="3871650">
                  <a:extLst>
                    <a:ext uri="{9D8B030D-6E8A-4147-A177-3AD203B41FA5}">
                      <a16:colId xmlns:a16="http://schemas.microsoft.com/office/drawing/2014/main" val="20001"/>
                    </a:ext>
                  </a:extLst>
                </a:gridCol>
              </a:tblGrid>
              <a:tr h="10236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What shapes do you see? (</a:t>
                      </a:r>
                      <a:r>
                        <a:rPr lang="en" sz="900">
                          <a:latin typeface="Open Sans"/>
                          <a:ea typeface="Open Sans"/>
                          <a:cs typeface="Open Sans"/>
                          <a:sym typeface="Open Sans"/>
                        </a:rPr>
                        <a:t>K.G.A.2</a:t>
                      </a:r>
                      <a:r>
                        <a:rPr lang="en" sz="1200">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Complete this sentence:  </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_______ is taller than _________. (</a:t>
                      </a:r>
                      <a:r>
                        <a:rPr lang="en" sz="900">
                          <a:latin typeface="Open Sans"/>
                          <a:ea typeface="Open Sans"/>
                          <a:cs typeface="Open Sans"/>
                          <a:sym typeface="Open Sans"/>
                        </a:rPr>
                        <a:t>K.MD.A.2</a:t>
                      </a:r>
                      <a:r>
                        <a:rPr lang="en" sz="1200">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Use blocks to make the building. (</a:t>
                      </a:r>
                      <a:r>
                        <a:rPr lang="en" sz="900"/>
                        <a:t>K.G.B.5</a:t>
                      </a:r>
                      <a:r>
                        <a:rPr lang="en" sz="1200">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731575">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Where do you see triangles in the picture? (</a:t>
                      </a:r>
                      <a:r>
                        <a:rPr lang="en" sz="900"/>
                        <a:t>1.G.A.1</a:t>
                      </a:r>
                      <a:r>
                        <a:rPr lang="en" sz="1200">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What shapes in the picture could you put together to make a different shape? (</a:t>
                      </a:r>
                      <a:r>
                        <a:rPr lang="en" sz="900"/>
                        <a:t>1.G.A.2</a:t>
                      </a:r>
                      <a:r>
                        <a:rPr lang="en" sz="1200">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3955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Where do you see rows and columns of windows in the picture? Describe how you see them. (</a:t>
                      </a:r>
                      <a:r>
                        <a:rPr lang="en" sz="900"/>
                        <a:t>2.G.A.2</a:t>
                      </a:r>
                      <a:r>
                        <a:rPr lang="en" sz="1200">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109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Describe how you might find the area and perimeter of the courtyard. (</a:t>
                      </a:r>
                      <a:r>
                        <a:rPr lang="en" sz="900"/>
                        <a:t>3.MD.C.6</a:t>
                      </a:r>
                      <a:r>
                        <a:rPr lang="en" sz="1200">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542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1200">
                          <a:latin typeface="Open Sans"/>
                          <a:ea typeface="Open Sans"/>
                          <a:cs typeface="Open Sans"/>
                          <a:sym typeface="Open Sans"/>
                        </a:rPr>
                        <a:t>Where do you see parallel or perpendicular segments in the picture? Where do you see symmetry? (</a:t>
                      </a:r>
                      <a:r>
                        <a:rPr lang="en" sz="900"/>
                        <a:t>4.G.A</a:t>
                      </a:r>
                      <a:r>
                        <a:rPr lang="en" sz="1200">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169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Estimate the height of one column in meters. What is that height in centimeters? What is that height in kilometers? (</a:t>
                      </a:r>
                      <a:r>
                        <a:rPr lang="en" sz="900"/>
                        <a:t>5.MD.A.1</a:t>
                      </a:r>
                      <a:r>
                        <a:rPr lang="en" sz="1200">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20" name="Google Shape;120;p29"/>
          <p:cNvPicPr preferRelativeResize="0"/>
          <p:nvPr/>
        </p:nvPicPr>
        <p:blipFill>
          <a:blip r:embed="rId3">
            <a:alphaModFix/>
          </a:blip>
          <a:stretch>
            <a:fillRect/>
          </a:stretch>
        </p:blipFill>
        <p:spPr>
          <a:xfrm>
            <a:off x="224275" y="961050"/>
            <a:ext cx="3588400" cy="5382625"/>
          </a:xfrm>
          <a:prstGeom prst="rect">
            <a:avLst/>
          </a:prstGeom>
          <a:noFill/>
          <a:ln>
            <a:noFill/>
          </a:ln>
        </p:spPr>
      </p:pic>
      <p:sp>
        <p:nvSpPr>
          <p:cNvPr id="121" name="Google Shape;121;p29"/>
          <p:cNvSpPr txBox="1">
            <a:spLocks noGrp="1"/>
          </p:cNvSpPr>
          <p:nvPr>
            <p:ph type="title"/>
          </p:nvPr>
        </p:nvSpPr>
        <p:spPr>
          <a:xfrm>
            <a:off x="224275" y="129250"/>
            <a:ext cx="8227500" cy="79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 	    Talking Math</a:t>
            </a:r>
            <a:endParaRPr sz="4000"/>
          </a:p>
        </p:txBody>
      </p:sp>
      <p:pic>
        <p:nvPicPr>
          <p:cNvPr id="122" name="Google Shape;122;p29"/>
          <p:cNvPicPr preferRelativeResize="0"/>
          <p:nvPr/>
        </p:nvPicPr>
        <p:blipFill>
          <a:blip r:embed="rId4">
            <a:alphaModFix/>
          </a:blip>
          <a:stretch>
            <a:fillRect/>
          </a:stretch>
        </p:blipFill>
        <p:spPr>
          <a:xfrm>
            <a:off x="224287" y="189550"/>
            <a:ext cx="945400" cy="671700"/>
          </a:xfrm>
          <a:prstGeom prst="rect">
            <a:avLst/>
          </a:prstGeom>
          <a:noFill/>
          <a:ln>
            <a:noFill/>
          </a:ln>
        </p:spPr>
      </p:pic>
      <p:sp>
        <p:nvSpPr>
          <p:cNvPr id="123" name="Google Shape;123;p29"/>
          <p:cNvSpPr txBox="1"/>
          <p:nvPr/>
        </p:nvSpPr>
        <p:spPr>
          <a:xfrm>
            <a:off x="7162400" y="129250"/>
            <a:ext cx="1879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a:t>
            </a:r>
            <a:endParaRPr sz="3600">
              <a:solidFill>
                <a:srgbClr val="B7B7B7"/>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302" name="Google Shape;302;p47"/>
          <p:cNvGraphicFramePr/>
          <p:nvPr/>
        </p:nvGraphicFramePr>
        <p:xfrm>
          <a:off x="4026550" y="1073950"/>
          <a:ext cx="3000000" cy="3000000"/>
        </p:xfrm>
        <a:graphic>
          <a:graphicData uri="http://schemas.openxmlformats.org/drawingml/2006/table">
            <a:tbl>
              <a:tblPr>
                <a:noFill/>
                <a:tableStyleId>{C43646C0-F187-41AA-96FF-419DBE789CA3}</a:tableStyleId>
              </a:tblPr>
              <a:tblGrid>
                <a:gridCol w="1214375">
                  <a:extLst>
                    <a:ext uri="{9D8B030D-6E8A-4147-A177-3AD203B41FA5}">
                      <a16:colId xmlns:a16="http://schemas.microsoft.com/office/drawing/2014/main" val="20000"/>
                    </a:ext>
                  </a:extLst>
                </a:gridCol>
                <a:gridCol w="3595450">
                  <a:extLst>
                    <a:ext uri="{9D8B030D-6E8A-4147-A177-3AD203B41FA5}">
                      <a16:colId xmlns:a16="http://schemas.microsoft.com/office/drawing/2014/main" val="20001"/>
                    </a:ext>
                  </a:extLst>
                </a:gridCol>
              </a:tblGrid>
              <a:tr h="9530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red umbrellas do you see? </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How many green umbrellas do you see?</a:t>
                      </a:r>
                      <a:endParaRPr sz="12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(K.CC.B.5)</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606825">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white and blue umbrellas do you see? Show or explain your reasoning.  </a:t>
                      </a:r>
                      <a:r>
                        <a:rPr lang="en" sz="900">
                          <a:latin typeface="Open Sans"/>
                          <a:ea typeface="Open Sans"/>
                          <a:cs typeface="Open Sans"/>
                          <a:sym typeface="Open Sans"/>
                        </a:rPr>
                        <a:t>(1.NBT.C.4)</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6034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Is the number of umbrellas in 3 rows odd or even? Explain your thinking. </a:t>
                      </a:r>
                      <a:r>
                        <a:rPr lang="en" sz="900">
                          <a:latin typeface="Open Sans"/>
                          <a:ea typeface="Open Sans"/>
                          <a:cs typeface="Open Sans"/>
                          <a:sym typeface="Open Sans"/>
                        </a:rPr>
                        <a:t>(2.OA.C.3)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6034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If there are 18 rows of umbrellas, how many umbrellas are there altogether?  </a:t>
                      </a:r>
                      <a:r>
                        <a:rPr lang="en" sz="900">
                          <a:latin typeface="Open Sans"/>
                          <a:ea typeface="Open Sans"/>
                          <a:cs typeface="Open Sans"/>
                          <a:sym typeface="Open Sans"/>
                        </a:rPr>
                        <a:t>(3.OA.A.3)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08025">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Elena wants to copy this umbrella pattern for a party.  She bought 128 umbrellas to hang in this pattern.  How many rows of umbrellas will she have at her party? </a:t>
                      </a:r>
                      <a:r>
                        <a:rPr lang="en" sz="900">
                          <a:latin typeface="Open Sans"/>
                          <a:ea typeface="Open Sans"/>
                          <a:cs typeface="Open Sans"/>
                          <a:sym typeface="Open Sans"/>
                        </a:rPr>
                        <a:t>(4.NBT.B.6)</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3075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There are 10 streets that have this umbrella pattern.  If there are 18 rows of umbrellas on each street, how many umbrellas are there altogether? What if there were 100 streets? 1,000 streets? What patterns do you notice in the number of umbrellas? </a:t>
                      </a:r>
                      <a:r>
                        <a:rPr lang="en" sz="900">
                          <a:latin typeface="Open Sans"/>
                          <a:ea typeface="Open Sans"/>
                          <a:cs typeface="Open Sans"/>
                          <a:sym typeface="Open Sans"/>
                        </a:rPr>
                        <a:t>(5.NBT.A.2)</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3" name="Google Shape;303;p47"/>
          <p:cNvSpPr txBox="1">
            <a:spLocks noGrp="1"/>
          </p:cNvSpPr>
          <p:nvPr>
            <p:ph type="title"/>
          </p:nvPr>
        </p:nvSpPr>
        <p:spPr>
          <a:xfrm>
            <a:off x="224275" y="129250"/>
            <a:ext cx="8227500" cy="79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 	    Talking Math</a:t>
            </a:r>
            <a:endParaRPr sz="4000"/>
          </a:p>
        </p:txBody>
      </p:sp>
      <p:pic>
        <p:nvPicPr>
          <p:cNvPr id="304" name="Google Shape;304;p47"/>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05" name="Google Shape;305;p47"/>
          <p:cNvSpPr txBox="1"/>
          <p:nvPr/>
        </p:nvSpPr>
        <p:spPr>
          <a:xfrm>
            <a:off x="7162400" y="129250"/>
            <a:ext cx="1879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10</a:t>
            </a:r>
            <a:endParaRPr sz="3600">
              <a:solidFill>
                <a:srgbClr val="B7B7B7"/>
              </a:solidFill>
              <a:latin typeface="Open Sans"/>
              <a:ea typeface="Open Sans"/>
              <a:cs typeface="Open Sans"/>
              <a:sym typeface="Open Sans"/>
            </a:endParaRPr>
          </a:p>
        </p:txBody>
      </p:sp>
      <p:pic>
        <p:nvPicPr>
          <p:cNvPr id="306" name="Google Shape;306;p47"/>
          <p:cNvPicPr preferRelativeResize="0"/>
          <p:nvPr/>
        </p:nvPicPr>
        <p:blipFill>
          <a:blip r:embed="rId4">
            <a:alphaModFix/>
          </a:blip>
          <a:stretch>
            <a:fillRect/>
          </a:stretch>
        </p:blipFill>
        <p:spPr>
          <a:xfrm>
            <a:off x="152400" y="1073950"/>
            <a:ext cx="3749100" cy="5082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312" name="Google Shape;312;p48"/>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13" name="Google Shape;313;p48"/>
          <p:cNvSpPr txBox="1"/>
          <p:nvPr/>
        </p:nvSpPr>
        <p:spPr>
          <a:xfrm>
            <a:off x="4572000" y="1902663"/>
            <a:ext cx="4137900" cy="1664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does this picture remind you of?</a:t>
            </a:r>
            <a:endParaRPr sz="2000">
              <a:solidFill>
                <a:schemeClr val="dk1"/>
              </a:solidFill>
              <a:latin typeface="Open Sans"/>
              <a:ea typeface="Open Sans"/>
              <a:cs typeface="Open Sans"/>
              <a:sym typeface="Open Sans"/>
            </a:endParaRPr>
          </a:p>
        </p:txBody>
      </p:sp>
      <p:graphicFrame>
        <p:nvGraphicFramePr>
          <p:cNvPr id="314" name="Google Shape;314;p48"/>
          <p:cNvGraphicFramePr/>
          <p:nvPr/>
        </p:nvGraphicFramePr>
        <p:xfrm>
          <a:off x="224275" y="4548175"/>
          <a:ext cx="3000000" cy="3000000"/>
        </p:xfrm>
        <a:graphic>
          <a:graphicData uri="http://schemas.openxmlformats.org/drawingml/2006/table">
            <a:tbl>
              <a:tblPr>
                <a:noFill/>
                <a:tableStyleId>{C43646C0-F187-41AA-96FF-419DBE789CA3}</a:tableStyleId>
              </a:tblPr>
              <a:tblGrid>
                <a:gridCol w="1384400">
                  <a:extLst>
                    <a:ext uri="{9D8B030D-6E8A-4147-A177-3AD203B41FA5}">
                      <a16:colId xmlns:a16="http://schemas.microsoft.com/office/drawing/2014/main" val="20000"/>
                    </a:ext>
                  </a:extLst>
                </a:gridCol>
                <a:gridCol w="6243450">
                  <a:extLst>
                    <a:ext uri="{9D8B030D-6E8A-4147-A177-3AD203B41FA5}">
                      <a16:colId xmlns:a16="http://schemas.microsoft.com/office/drawing/2014/main" val="20001"/>
                    </a:ext>
                  </a:extLst>
                </a:gridCol>
              </a:tblGrid>
              <a:tr h="1267375">
                <a:tc>
                  <a:txBody>
                    <a:bodyPr/>
                    <a:lstStyle/>
                    <a:p>
                      <a:pPr marL="0" lvl="0" indent="0" algn="ctr" rtl="0">
                        <a:spcBef>
                          <a:spcPts val="0"/>
                        </a:spcBef>
                        <a:spcAft>
                          <a:spcPts val="0"/>
                        </a:spcAft>
                        <a:buNone/>
                      </a:pPr>
                      <a:r>
                        <a:rPr lang="en" sz="2200" b="1">
                          <a:latin typeface="Open Sans"/>
                          <a:ea typeface="Open Sans"/>
                          <a:cs typeface="Open Sans"/>
                          <a:sym typeface="Open Sans"/>
                        </a:rPr>
                        <a:t>Grade 5</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a:solidFill>
                            <a:srgbClr val="353635"/>
                          </a:solidFill>
                          <a:highlight>
                            <a:schemeClr val="lt1"/>
                          </a:highlight>
                          <a:latin typeface="Open Sans"/>
                          <a:ea typeface="Open Sans"/>
                          <a:cs typeface="Open Sans"/>
                          <a:sym typeface="Open Sans"/>
                        </a:rPr>
                        <a:t>The world record for most drum beats in one minute is 2,109 beats. How many beats in one second is that?</a:t>
                      </a:r>
                      <a:endParaRPr sz="1800">
                        <a:solidFill>
                          <a:srgbClr val="353635"/>
                        </a:solidFill>
                        <a:highlight>
                          <a:schemeClr val="lt1"/>
                        </a:highlight>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15" name="Google Shape;315;p48"/>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11</a:t>
            </a:r>
            <a:endParaRPr sz="6000">
              <a:solidFill>
                <a:srgbClr val="B7B7B7"/>
              </a:solidFill>
              <a:latin typeface="Open Sans"/>
              <a:ea typeface="Open Sans"/>
              <a:cs typeface="Open Sans"/>
              <a:sym typeface="Open Sans"/>
            </a:endParaRPr>
          </a:p>
        </p:txBody>
      </p:sp>
      <p:pic>
        <p:nvPicPr>
          <p:cNvPr id="316" name="Google Shape;316;p48"/>
          <p:cNvPicPr preferRelativeResize="0"/>
          <p:nvPr/>
        </p:nvPicPr>
        <p:blipFill>
          <a:blip r:embed="rId4">
            <a:alphaModFix/>
          </a:blip>
          <a:stretch>
            <a:fillRect/>
          </a:stretch>
        </p:blipFill>
        <p:spPr>
          <a:xfrm>
            <a:off x="152400" y="1073950"/>
            <a:ext cx="3893433" cy="3235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aphicFrame>
        <p:nvGraphicFramePr>
          <p:cNvPr id="321" name="Google Shape;321;p49"/>
          <p:cNvGraphicFramePr/>
          <p:nvPr/>
        </p:nvGraphicFramePr>
        <p:xfrm>
          <a:off x="4061550" y="1073950"/>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How many instruments do you see? How did you count? Can you write that number? </a:t>
                      </a:r>
                      <a:r>
                        <a:rPr lang="en" sz="900">
                          <a:latin typeface="Open Sans"/>
                          <a:ea typeface="Open Sans"/>
                          <a:cs typeface="Open Sans"/>
                          <a:sym typeface="Open Sans"/>
                        </a:rPr>
                        <a:t>(K.CC.B.5)</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Priya has some instruments like these. She has 8 drums, 6 xylophones, and 4 shakers. How many instruments does Priya have altogether?  Explain or show your reasoning. </a:t>
                      </a:r>
                      <a:r>
                        <a:rPr lang="en" sz="900">
                          <a:latin typeface="Open Sans"/>
                          <a:ea typeface="Open Sans"/>
                          <a:cs typeface="Open Sans"/>
                          <a:sym typeface="Open Sans"/>
                        </a:rPr>
                        <a:t>(1.OA.A.2)</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The world’s largest drum set has 340 pieces. What number is 100 more than 340? What number is 10 less than 340?  </a:t>
                      </a:r>
                      <a:r>
                        <a:rPr lang="en" sz="900">
                          <a:latin typeface="Open Sans"/>
                          <a:ea typeface="Open Sans"/>
                          <a:cs typeface="Open Sans"/>
                          <a:sym typeface="Open Sans"/>
                        </a:rPr>
                        <a:t>(2.NBT.B.8)</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The world’s largest drum set has 340 pieces.</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What are two numbers that add to 340? What are two numbers that have a difference of 340?  </a:t>
                      </a:r>
                      <a:r>
                        <a:rPr lang="en" sz="900">
                          <a:latin typeface="Open Sans"/>
                          <a:ea typeface="Open Sans"/>
                          <a:cs typeface="Open Sans"/>
                          <a:sym typeface="Open Sans"/>
                        </a:rPr>
                        <a:t>(3.NBT.A.2)</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The world record for most drum beats per minute is 2,109 beats. How many beats would that be in 3 minutes? </a:t>
                      </a:r>
                      <a:r>
                        <a:rPr lang="en" sz="900">
                          <a:latin typeface="Open Sans"/>
                          <a:ea typeface="Open Sans"/>
                          <a:cs typeface="Open Sans"/>
                          <a:sym typeface="Open Sans"/>
                        </a:rPr>
                        <a:t>(4.NBT.B.4)</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The world record for most drum beats in one minute is 2,109 beats. How many beats in one second is that? </a:t>
                      </a:r>
                      <a:r>
                        <a:rPr lang="en" sz="900">
                          <a:latin typeface="Open Sans"/>
                          <a:ea typeface="Open Sans"/>
                          <a:cs typeface="Open Sans"/>
                          <a:sym typeface="Open Sans"/>
                        </a:rPr>
                        <a:t>(5.NBT.B.6)</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22" name="Google Shape;322;p49"/>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323" name="Google Shape;323;p49"/>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24" name="Google Shape;324;p49"/>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11</a:t>
            </a:r>
            <a:endParaRPr sz="6000">
              <a:solidFill>
                <a:srgbClr val="B7B7B7"/>
              </a:solidFill>
              <a:latin typeface="Open Sans"/>
              <a:ea typeface="Open Sans"/>
              <a:cs typeface="Open Sans"/>
              <a:sym typeface="Open Sans"/>
            </a:endParaRPr>
          </a:p>
        </p:txBody>
      </p:sp>
      <p:pic>
        <p:nvPicPr>
          <p:cNvPr id="325" name="Google Shape;325;p49"/>
          <p:cNvPicPr preferRelativeResize="0"/>
          <p:nvPr/>
        </p:nvPicPr>
        <p:blipFill>
          <a:blip r:embed="rId4">
            <a:alphaModFix/>
          </a:blip>
          <a:stretch>
            <a:fillRect/>
          </a:stretch>
        </p:blipFill>
        <p:spPr>
          <a:xfrm>
            <a:off x="173075" y="1073950"/>
            <a:ext cx="3731550" cy="3101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331" name="Google Shape;331;p50"/>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32" name="Google Shape;332;p50"/>
          <p:cNvSpPr txBox="1"/>
          <p:nvPr/>
        </p:nvSpPr>
        <p:spPr>
          <a:xfrm>
            <a:off x="4572000" y="1902663"/>
            <a:ext cx="4137900" cy="1664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Where do you see math in the picture? </a:t>
            </a:r>
            <a:endParaRPr sz="2000">
              <a:solidFill>
                <a:schemeClr val="dk1"/>
              </a:solidFill>
              <a:latin typeface="Open Sans"/>
              <a:ea typeface="Open Sans"/>
              <a:cs typeface="Open Sans"/>
              <a:sym typeface="Open Sans"/>
            </a:endParaRPr>
          </a:p>
        </p:txBody>
      </p:sp>
      <p:graphicFrame>
        <p:nvGraphicFramePr>
          <p:cNvPr id="333" name="Google Shape;333;p50"/>
          <p:cNvGraphicFramePr/>
          <p:nvPr/>
        </p:nvGraphicFramePr>
        <p:xfrm>
          <a:off x="224275" y="4548175"/>
          <a:ext cx="3000000" cy="3000000"/>
        </p:xfrm>
        <a:graphic>
          <a:graphicData uri="http://schemas.openxmlformats.org/drawingml/2006/table">
            <a:tbl>
              <a:tblPr>
                <a:noFill/>
                <a:tableStyleId>{C43646C0-F187-41AA-96FF-419DBE789CA3}</a:tableStyleId>
              </a:tblPr>
              <a:tblGrid>
                <a:gridCol w="1384400">
                  <a:extLst>
                    <a:ext uri="{9D8B030D-6E8A-4147-A177-3AD203B41FA5}">
                      <a16:colId xmlns:a16="http://schemas.microsoft.com/office/drawing/2014/main" val="20000"/>
                    </a:ext>
                  </a:extLst>
                </a:gridCol>
                <a:gridCol w="6243450">
                  <a:extLst>
                    <a:ext uri="{9D8B030D-6E8A-4147-A177-3AD203B41FA5}">
                      <a16:colId xmlns:a16="http://schemas.microsoft.com/office/drawing/2014/main" val="20001"/>
                    </a:ext>
                  </a:extLst>
                </a:gridCol>
              </a:tblGrid>
              <a:tr h="1267375">
                <a:tc>
                  <a:txBody>
                    <a:bodyPr/>
                    <a:lstStyle/>
                    <a:p>
                      <a:pPr marL="0" lvl="0" indent="0" algn="ctr" rtl="0">
                        <a:spcBef>
                          <a:spcPts val="0"/>
                        </a:spcBef>
                        <a:spcAft>
                          <a:spcPts val="0"/>
                        </a:spcAft>
                        <a:buNone/>
                      </a:pPr>
                      <a:r>
                        <a:rPr lang="en" sz="2200" b="1">
                          <a:latin typeface="Open Sans"/>
                          <a:ea typeface="Open Sans"/>
                          <a:cs typeface="Open Sans"/>
                          <a:sym typeface="Open Sans"/>
                        </a:rPr>
                        <a:t>Grade 2</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800">
                          <a:solidFill>
                            <a:schemeClr val="dk1"/>
                          </a:solidFill>
                          <a:latin typeface="Open Sans"/>
                          <a:ea typeface="Open Sans"/>
                          <a:cs typeface="Open Sans"/>
                          <a:sym typeface="Open Sans"/>
                        </a:rPr>
                        <a:t>Where would you draw a line to show a third of a door? Can you show a third of the door in a different way? </a:t>
                      </a:r>
                      <a:endParaRPr sz="1800">
                        <a:solidFill>
                          <a:srgbClr val="353635"/>
                        </a:solidFill>
                        <a:highlight>
                          <a:schemeClr val="lt1"/>
                        </a:highlight>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4" name="Google Shape;334;p50"/>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12</a:t>
            </a:r>
            <a:endParaRPr sz="6000">
              <a:solidFill>
                <a:srgbClr val="B7B7B7"/>
              </a:solidFill>
              <a:latin typeface="Open Sans"/>
              <a:ea typeface="Open Sans"/>
              <a:cs typeface="Open Sans"/>
              <a:sym typeface="Open Sans"/>
            </a:endParaRPr>
          </a:p>
        </p:txBody>
      </p:sp>
      <p:pic>
        <p:nvPicPr>
          <p:cNvPr id="335" name="Google Shape;335;p50"/>
          <p:cNvPicPr preferRelativeResize="0"/>
          <p:nvPr/>
        </p:nvPicPr>
        <p:blipFill>
          <a:blip r:embed="rId4">
            <a:alphaModFix/>
          </a:blip>
          <a:stretch>
            <a:fillRect/>
          </a:stretch>
        </p:blipFill>
        <p:spPr>
          <a:xfrm>
            <a:off x="304700" y="1246688"/>
            <a:ext cx="3962600" cy="2976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aphicFrame>
        <p:nvGraphicFramePr>
          <p:cNvPr id="340" name="Google Shape;340;p51"/>
          <p:cNvGraphicFramePr/>
          <p:nvPr/>
        </p:nvGraphicFramePr>
        <p:xfrm>
          <a:off x="4061550" y="1073950"/>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Point to objects in the picture that complete these sentences: </a:t>
                      </a:r>
                      <a:endParaRPr sz="1100">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_________ is next to _________. </a:t>
                      </a:r>
                      <a:endParaRPr sz="1100">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_________ is above __________. </a:t>
                      </a:r>
                      <a:endParaRPr sz="1100">
                        <a:latin typeface="Open Sans"/>
                        <a:ea typeface="Open Sans"/>
                        <a:cs typeface="Open Sans"/>
                        <a:sym typeface="Open Sans"/>
                      </a:endParaRPr>
                    </a:p>
                    <a:p>
                      <a:pPr marL="0" lvl="0" indent="0" algn="ctr" rtl="0">
                        <a:spcBef>
                          <a:spcPts val="0"/>
                        </a:spcBef>
                        <a:spcAft>
                          <a:spcPts val="0"/>
                        </a:spcAft>
                        <a:buNone/>
                      </a:pPr>
                      <a:r>
                        <a:rPr lang="en" sz="1100">
                          <a:latin typeface="Open Sans"/>
                          <a:ea typeface="Open Sans"/>
                          <a:cs typeface="Open Sans"/>
                          <a:sym typeface="Open Sans"/>
                        </a:rPr>
                        <a:t>_________ is below __________. </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(K.G.A.1)</a:t>
                      </a:r>
                      <a:endParaRPr sz="11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latin typeface="Open Sans"/>
                          <a:ea typeface="Open Sans"/>
                          <a:cs typeface="Open Sans"/>
                          <a:sym typeface="Open Sans"/>
                        </a:rPr>
                        <a:t>Where would you draw a line to show half of each door? </a:t>
                      </a:r>
                      <a:r>
                        <a:rPr lang="en" sz="1100">
                          <a:latin typeface="Open Sans"/>
                          <a:ea typeface="Open Sans"/>
                          <a:cs typeface="Open Sans"/>
                          <a:sym typeface="Open Sans"/>
                        </a:rPr>
                        <a:t>Can you show half of the door in a different way? (1.G.A.3)</a:t>
                      </a:r>
                      <a:endParaRPr sz="11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latin typeface="Open Sans"/>
                          <a:ea typeface="Open Sans"/>
                          <a:cs typeface="Open Sans"/>
                          <a:sym typeface="Open Sans"/>
                        </a:rPr>
                        <a:t>Where would you draw a line to show a third of a door? Can you show a third of the door in a different way? </a:t>
                      </a:r>
                      <a:r>
                        <a:rPr lang="en" sz="1100">
                          <a:latin typeface="Open Sans"/>
                          <a:ea typeface="Open Sans"/>
                          <a:cs typeface="Open Sans"/>
                          <a:sym typeface="Open Sans"/>
                        </a:rPr>
                        <a:t> (2.G.A.3)</a:t>
                      </a:r>
                      <a:endParaRPr sz="11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If each yellow door is 8 ft high and 3 ft wide, what is the yellow painted area of each door? What is the area of all 3 doors together? (3.MD.C.7)</a:t>
                      </a:r>
                      <a:endParaRPr sz="11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Can you Identify the following in the picture: line segments, angles (right, acute, obtuse), and perpendicular and parallel lines? (4.G.A.1)</a:t>
                      </a:r>
                      <a:endParaRPr sz="11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latin typeface="Open Sans"/>
                          <a:ea typeface="Open Sans"/>
                          <a:cs typeface="Open Sans"/>
                          <a:sym typeface="Open Sans"/>
                        </a:rPr>
                        <a:t>If the board with an 8 on it is about a half foot wide and 2 ft long, what is the area of the inside section of each door? What is the area of all 3 inside door sections? (</a:t>
                      </a:r>
                      <a:r>
                        <a:rPr lang="en" sz="1100">
                          <a:solidFill>
                            <a:srgbClr val="373737"/>
                          </a:solidFill>
                          <a:uFill>
                            <a:noFill/>
                          </a:uFill>
                          <a:latin typeface="Open Sans"/>
                          <a:ea typeface="Open Sans"/>
                          <a:cs typeface="Open Sans"/>
                          <a:sym typeface="Open Sans"/>
                          <a:hlinkClick r:id="rId3"/>
                        </a:rPr>
                        <a:t>5.NF.B.6</a:t>
                      </a:r>
                      <a:r>
                        <a:rPr lang="en" sz="1100">
                          <a:latin typeface="Open Sans"/>
                          <a:ea typeface="Open Sans"/>
                          <a:cs typeface="Open Sans"/>
                          <a:sym typeface="Open Sans"/>
                        </a:rPr>
                        <a:t>)</a:t>
                      </a:r>
                      <a:endParaRPr sz="11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41" name="Google Shape;341;p51"/>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342" name="Google Shape;342;p51"/>
          <p:cNvPicPr preferRelativeResize="0"/>
          <p:nvPr/>
        </p:nvPicPr>
        <p:blipFill>
          <a:blip r:embed="rId4">
            <a:alphaModFix/>
          </a:blip>
          <a:stretch>
            <a:fillRect/>
          </a:stretch>
        </p:blipFill>
        <p:spPr>
          <a:xfrm>
            <a:off x="224287" y="189550"/>
            <a:ext cx="945400" cy="671700"/>
          </a:xfrm>
          <a:prstGeom prst="rect">
            <a:avLst/>
          </a:prstGeom>
          <a:noFill/>
          <a:ln>
            <a:noFill/>
          </a:ln>
        </p:spPr>
      </p:pic>
      <p:sp>
        <p:nvSpPr>
          <p:cNvPr id="343" name="Google Shape;343;p51"/>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12</a:t>
            </a:r>
            <a:endParaRPr sz="6000">
              <a:solidFill>
                <a:srgbClr val="B7B7B7"/>
              </a:solidFill>
              <a:latin typeface="Open Sans"/>
              <a:ea typeface="Open Sans"/>
              <a:cs typeface="Open Sans"/>
              <a:sym typeface="Open Sans"/>
            </a:endParaRPr>
          </a:p>
        </p:txBody>
      </p:sp>
      <p:pic>
        <p:nvPicPr>
          <p:cNvPr id="344" name="Google Shape;344;p51"/>
          <p:cNvPicPr preferRelativeResize="0"/>
          <p:nvPr/>
        </p:nvPicPr>
        <p:blipFill>
          <a:blip r:embed="rId5">
            <a:alphaModFix/>
          </a:blip>
          <a:stretch>
            <a:fillRect/>
          </a:stretch>
        </p:blipFill>
        <p:spPr>
          <a:xfrm>
            <a:off x="152400" y="1073950"/>
            <a:ext cx="3688025" cy="2770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350" name="Google Shape;350;p52"/>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51" name="Google Shape;351;p52"/>
          <p:cNvSpPr txBox="1"/>
          <p:nvPr/>
        </p:nvSpPr>
        <p:spPr>
          <a:xfrm>
            <a:off x="3043425" y="1651175"/>
            <a:ext cx="5483400" cy="1048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patterns do you notice in the picture?</a:t>
            </a:r>
            <a:endParaRPr sz="2000">
              <a:solidFill>
                <a:schemeClr val="dk1"/>
              </a:solidFill>
              <a:latin typeface="Open Sans"/>
              <a:ea typeface="Open Sans"/>
              <a:cs typeface="Open Sans"/>
              <a:sym typeface="Open Sans"/>
            </a:endParaRPr>
          </a:p>
        </p:txBody>
      </p:sp>
      <p:graphicFrame>
        <p:nvGraphicFramePr>
          <p:cNvPr id="352" name="Google Shape;352;p52"/>
          <p:cNvGraphicFramePr/>
          <p:nvPr/>
        </p:nvGraphicFramePr>
        <p:xfrm>
          <a:off x="3118450" y="3654100"/>
          <a:ext cx="3000000" cy="3000000"/>
        </p:xfrm>
        <a:graphic>
          <a:graphicData uri="http://schemas.openxmlformats.org/drawingml/2006/table">
            <a:tbl>
              <a:tblPr>
                <a:noFill/>
                <a:tableStyleId>{C43646C0-F187-41AA-96FF-419DBE789CA3}</a:tableStyleId>
              </a:tblPr>
              <a:tblGrid>
                <a:gridCol w="1453550">
                  <a:extLst>
                    <a:ext uri="{9D8B030D-6E8A-4147-A177-3AD203B41FA5}">
                      <a16:colId xmlns:a16="http://schemas.microsoft.com/office/drawing/2014/main" val="20000"/>
                    </a:ext>
                  </a:extLst>
                </a:gridCol>
                <a:gridCol w="4245875">
                  <a:extLst>
                    <a:ext uri="{9D8B030D-6E8A-4147-A177-3AD203B41FA5}">
                      <a16:colId xmlns:a16="http://schemas.microsoft.com/office/drawing/2014/main" val="20001"/>
                    </a:ext>
                  </a:extLst>
                </a:gridCol>
              </a:tblGrid>
              <a:tr h="1485900">
                <a:tc>
                  <a:txBody>
                    <a:bodyPr/>
                    <a:lstStyle/>
                    <a:p>
                      <a:pPr marL="0" lvl="0" indent="0" algn="ctr" rtl="0">
                        <a:spcBef>
                          <a:spcPts val="0"/>
                        </a:spcBef>
                        <a:spcAft>
                          <a:spcPts val="0"/>
                        </a:spcAft>
                        <a:buNone/>
                      </a:pPr>
                      <a:r>
                        <a:rPr lang="en" sz="2200" b="1">
                          <a:latin typeface="Open Sans"/>
                          <a:ea typeface="Open Sans"/>
                          <a:cs typeface="Open Sans"/>
                          <a:sym typeface="Open Sans"/>
                        </a:rPr>
                        <a:t>Grade 1</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800">
                          <a:solidFill>
                            <a:schemeClr val="dk1"/>
                          </a:solidFill>
                          <a:latin typeface="Open Sans"/>
                          <a:ea typeface="Open Sans"/>
                          <a:cs typeface="Open Sans"/>
                          <a:sym typeface="Open Sans"/>
                        </a:rPr>
                        <a:t>How many porches do you see in the picture? Write that number. Start at that number and count to 101. </a:t>
                      </a:r>
                      <a:endParaRPr sz="1800">
                        <a:solidFill>
                          <a:srgbClr val="353635"/>
                        </a:solidFill>
                        <a:highlight>
                          <a:schemeClr val="lt1"/>
                        </a:highlight>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53" name="Google Shape;353;p52"/>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13</a:t>
            </a:r>
            <a:endParaRPr sz="6000">
              <a:solidFill>
                <a:srgbClr val="B7B7B7"/>
              </a:solidFill>
              <a:latin typeface="Open Sans"/>
              <a:ea typeface="Open Sans"/>
              <a:cs typeface="Open Sans"/>
              <a:sym typeface="Open Sans"/>
            </a:endParaRPr>
          </a:p>
        </p:txBody>
      </p:sp>
      <p:pic>
        <p:nvPicPr>
          <p:cNvPr id="354" name="Google Shape;354;p52"/>
          <p:cNvPicPr preferRelativeResize="0"/>
          <p:nvPr/>
        </p:nvPicPr>
        <p:blipFill>
          <a:blip r:embed="rId4">
            <a:alphaModFix/>
          </a:blip>
          <a:stretch>
            <a:fillRect/>
          </a:stretch>
        </p:blipFill>
        <p:spPr>
          <a:xfrm>
            <a:off x="224275" y="1073950"/>
            <a:ext cx="2585500" cy="4989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aphicFrame>
        <p:nvGraphicFramePr>
          <p:cNvPr id="359" name="Google Shape;359;p53"/>
          <p:cNvGraphicFramePr/>
          <p:nvPr/>
        </p:nvGraphicFramePr>
        <p:xfrm>
          <a:off x="3348850" y="1073950"/>
          <a:ext cx="3000000" cy="3000000"/>
        </p:xfrm>
        <a:graphic>
          <a:graphicData uri="http://schemas.openxmlformats.org/drawingml/2006/table">
            <a:tbl>
              <a:tblPr>
                <a:noFill/>
                <a:tableStyleId>{C43646C0-F187-41AA-96FF-419DBE789CA3}</a:tableStyleId>
              </a:tblPr>
              <a:tblGrid>
                <a:gridCol w="1179700">
                  <a:extLst>
                    <a:ext uri="{9D8B030D-6E8A-4147-A177-3AD203B41FA5}">
                      <a16:colId xmlns:a16="http://schemas.microsoft.com/office/drawing/2014/main" val="20000"/>
                    </a:ext>
                  </a:extLst>
                </a:gridCol>
                <a:gridCol w="4378750">
                  <a:extLst>
                    <a:ext uri="{9D8B030D-6E8A-4147-A177-3AD203B41FA5}">
                      <a16:colId xmlns:a16="http://schemas.microsoft.com/office/drawing/2014/main" val="20001"/>
                    </a:ext>
                  </a:extLst>
                </a:gridCol>
              </a:tblGrid>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How many glass doors do you see in the top two rows? </a:t>
                      </a:r>
                      <a:r>
                        <a:rPr lang="en" sz="900">
                          <a:solidFill>
                            <a:schemeClr val="dk1"/>
                          </a:solidFill>
                          <a:latin typeface="Open Sans"/>
                          <a:ea typeface="Open Sans"/>
                          <a:cs typeface="Open Sans"/>
                          <a:sym typeface="Open Sans"/>
                        </a:rPr>
                        <a:t>(K.CC.B.5)</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How many porches do you see in the picture? Write that number. Start at that number and count to 101. </a:t>
                      </a:r>
                      <a:r>
                        <a:rPr lang="en" sz="900">
                          <a:solidFill>
                            <a:schemeClr val="dk1"/>
                          </a:solidFill>
                          <a:latin typeface="Open Sans"/>
                          <a:ea typeface="Open Sans"/>
                          <a:cs typeface="Open Sans"/>
                          <a:sym typeface="Open Sans"/>
                        </a:rPr>
                        <a:t>(1.NBT.A.1)</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How many glass doors do you see in the top 5 rows? Write an equation to match the array in the top 5 rows. </a:t>
                      </a:r>
                      <a:r>
                        <a:rPr lang="en" sz="900">
                          <a:solidFill>
                            <a:schemeClr val="dk1"/>
                          </a:solidFill>
                          <a:latin typeface="Open Sans"/>
                          <a:ea typeface="Open Sans"/>
                          <a:cs typeface="Open Sans"/>
                          <a:sym typeface="Open Sans"/>
                        </a:rPr>
                        <a:t>(2.OA.C.4)</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Write a multiplication equation to represent the number of glass doors in the picture. </a:t>
                      </a:r>
                      <a:r>
                        <a:rPr lang="en" sz="900">
                          <a:solidFill>
                            <a:schemeClr val="dk1"/>
                          </a:solidFill>
                          <a:latin typeface="Open Sans"/>
                          <a:ea typeface="Open Sans"/>
                          <a:cs typeface="Open Sans"/>
                          <a:sym typeface="Open Sans"/>
                        </a:rPr>
                        <a:t> (3.OA.A.1)</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Each pane of glass in a door is 4 times as tall as it is wide. If the pane of glass is 34 inches wide, how tall, in inches, is it? </a:t>
                      </a:r>
                      <a:r>
                        <a:rPr lang="en" sz="900">
                          <a:solidFill>
                            <a:schemeClr val="dk1"/>
                          </a:solidFill>
                          <a:latin typeface="Open Sans"/>
                          <a:ea typeface="Open Sans"/>
                          <a:cs typeface="Open Sans"/>
                          <a:sym typeface="Open Sans"/>
                        </a:rPr>
                        <a:t>(4.OA.A.2)</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The length of the smaller porch is 72 inches and the width is 36 inches . Find the area, in square inches, of the smaller porch. What do you think the area might be of the larger porch? Why? </a:t>
                      </a:r>
                      <a:r>
                        <a:rPr lang="en" sz="900">
                          <a:solidFill>
                            <a:schemeClr val="dk1"/>
                          </a:solidFill>
                          <a:latin typeface="Open Sans"/>
                          <a:ea typeface="Open Sans"/>
                          <a:cs typeface="Open Sans"/>
                          <a:sym typeface="Open Sans"/>
                        </a:rPr>
                        <a:t>(5.NBT.B.5)</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60" name="Google Shape;360;p53"/>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361" name="Google Shape;361;p53"/>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62" name="Google Shape;362;p53"/>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13</a:t>
            </a:r>
            <a:endParaRPr sz="6000">
              <a:solidFill>
                <a:srgbClr val="B7B7B7"/>
              </a:solidFill>
              <a:latin typeface="Open Sans"/>
              <a:ea typeface="Open Sans"/>
              <a:cs typeface="Open Sans"/>
              <a:sym typeface="Open Sans"/>
            </a:endParaRPr>
          </a:p>
        </p:txBody>
      </p:sp>
      <p:pic>
        <p:nvPicPr>
          <p:cNvPr id="363" name="Google Shape;363;p53"/>
          <p:cNvPicPr preferRelativeResize="0"/>
          <p:nvPr/>
        </p:nvPicPr>
        <p:blipFill>
          <a:blip r:embed="rId4">
            <a:alphaModFix/>
          </a:blip>
          <a:stretch>
            <a:fillRect/>
          </a:stretch>
        </p:blipFill>
        <p:spPr>
          <a:xfrm>
            <a:off x="389275" y="1073950"/>
            <a:ext cx="2684867" cy="5181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369" name="Google Shape;369;p54"/>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70" name="Google Shape;370;p54"/>
          <p:cNvSpPr txBox="1"/>
          <p:nvPr/>
        </p:nvSpPr>
        <p:spPr>
          <a:xfrm>
            <a:off x="3342925" y="1651175"/>
            <a:ext cx="5184000" cy="1569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Describe what you think you might see if you walked inside the windmill. </a:t>
            </a:r>
            <a:endParaRPr sz="2000">
              <a:solidFill>
                <a:schemeClr val="dk1"/>
              </a:solidFill>
              <a:latin typeface="Open Sans"/>
              <a:ea typeface="Open Sans"/>
              <a:cs typeface="Open Sans"/>
              <a:sym typeface="Open Sans"/>
            </a:endParaRPr>
          </a:p>
        </p:txBody>
      </p:sp>
      <p:graphicFrame>
        <p:nvGraphicFramePr>
          <p:cNvPr id="371" name="Google Shape;371;p54"/>
          <p:cNvGraphicFramePr/>
          <p:nvPr/>
        </p:nvGraphicFramePr>
        <p:xfrm>
          <a:off x="3342925" y="3654100"/>
          <a:ext cx="3000000" cy="3000000"/>
        </p:xfrm>
        <a:graphic>
          <a:graphicData uri="http://schemas.openxmlformats.org/drawingml/2006/table">
            <a:tbl>
              <a:tblPr>
                <a:noFill/>
                <a:tableStyleId>{C43646C0-F187-41AA-96FF-419DBE789CA3}</a:tableStyleId>
              </a:tblPr>
              <a:tblGrid>
                <a:gridCol w="1453550">
                  <a:extLst>
                    <a:ext uri="{9D8B030D-6E8A-4147-A177-3AD203B41FA5}">
                      <a16:colId xmlns:a16="http://schemas.microsoft.com/office/drawing/2014/main" val="20000"/>
                    </a:ext>
                  </a:extLst>
                </a:gridCol>
                <a:gridCol w="4245875">
                  <a:extLst>
                    <a:ext uri="{9D8B030D-6E8A-4147-A177-3AD203B41FA5}">
                      <a16:colId xmlns:a16="http://schemas.microsoft.com/office/drawing/2014/main" val="20001"/>
                    </a:ext>
                  </a:extLst>
                </a:gridCol>
              </a:tblGrid>
              <a:tr h="1485900">
                <a:tc>
                  <a:txBody>
                    <a:bodyPr/>
                    <a:lstStyle/>
                    <a:p>
                      <a:pPr marL="0" lvl="0" indent="0" algn="ctr" rtl="0">
                        <a:spcBef>
                          <a:spcPts val="0"/>
                        </a:spcBef>
                        <a:spcAft>
                          <a:spcPts val="0"/>
                        </a:spcAft>
                        <a:buNone/>
                      </a:pPr>
                      <a:r>
                        <a:rPr lang="en" sz="2200" b="1">
                          <a:latin typeface="Open Sans"/>
                          <a:ea typeface="Open Sans"/>
                          <a:cs typeface="Open Sans"/>
                          <a:sym typeface="Open Sans"/>
                        </a:rPr>
                        <a:t>Grade 5</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600">
                          <a:solidFill>
                            <a:schemeClr val="dk1"/>
                          </a:solidFill>
                          <a:latin typeface="Open Sans"/>
                          <a:ea typeface="Open Sans"/>
                          <a:cs typeface="Open Sans"/>
                          <a:sym typeface="Open Sans"/>
                        </a:rPr>
                        <a:t>Name the different types of quadrilaterals in the picture.</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en" sz="1600">
                          <a:solidFill>
                            <a:schemeClr val="dk1"/>
                          </a:solidFill>
                          <a:latin typeface="Open Sans"/>
                          <a:ea typeface="Open Sans"/>
                          <a:cs typeface="Open Sans"/>
                          <a:sym typeface="Open Sans"/>
                        </a:rPr>
                        <a:t>How are they the same? How are they different? </a:t>
                      </a:r>
                      <a:endParaRPr sz="1600">
                        <a:solidFill>
                          <a:srgbClr val="353635"/>
                        </a:solidFill>
                        <a:highlight>
                          <a:schemeClr val="lt1"/>
                        </a:highlight>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2" name="Google Shape;372;p54"/>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14</a:t>
            </a:r>
            <a:endParaRPr sz="6000">
              <a:solidFill>
                <a:srgbClr val="B7B7B7"/>
              </a:solidFill>
              <a:latin typeface="Open Sans"/>
              <a:ea typeface="Open Sans"/>
              <a:cs typeface="Open Sans"/>
              <a:sym typeface="Open Sans"/>
            </a:endParaRPr>
          </a:p>
        </p:txBody>
      </p:sp>
      <p:pic>
        <p:nvPicPr>
          <p:cNvPr id="373" name="Google Shape;373;p54"/>
          <p:cNvPicPr preferRelativeResize="0"/>
          <p:nvPr/>
        </p:nvPicPr>
        <p:blipFill>
          <a:blip r:embed="rId4">
            <a:alphaModFix/>
          </a:blip>
          <a:stretch>
            <a:fillRect/>
          </a:stretch>
        </p:blipFill>
        <p:spPr>
          <a:xfrm>
            <a:off x="224275" y="1374475"/>
            <a:ext cx="2891025" cy="4343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aphicFrame>
        <p:nvGraphicFramePr>
          <p:cNvPr id="378" name="Google Shape;378;p55"/>
          <p:cNvGraphicFramePr/>
          <p:nvPr/>
        </p:nvGraphicFramePr>
        <p:xfrm>
          <a:off x="3348850" y="1073950"/>
          <a:ext cx="3000000" cy="3000000"/>
        </p:xfrm>
        <a:graphic>
          <a:graphicData uri="http://schemas.openxmlformats.org/drawingml/2006/table">
            <a:tbl>
              <a:tblPr>
                <a:noFill/>
                <a:tableStyleId>{C43646C0-F187-41AA-96FF-419DBE789CA3}</a:tableStyleId>
              </a:tblPr>
              <a:tblGrid>
                <a:gridCol w="1179700">
                  <a:extLst>
                    <a:ext uri="{9D8B030D-6E8A-4147-A177-3AD203B41FA5}">
                      <a16:colId xmlns:a16="http://schemas.microsoft.com/office/drawing/2014/main" val="20000"/>
                    </a:ext>
                  </a:extLst>
                </a:gridCol>
                <a:gridCol w="4378750">
                  <a:extLst>
                    <a:ext uri="{9D8B030D-6E8A-4147-A177-3AD203B41FA5}">
                      <a16:colId xmlns:a16="http://schemas.microsoft.com/office/drawing/2014/main" val="20001"/>
                    </a:ext>
                  </a:extLst>
                </a:gridCol>
              </a:tblGrid>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What shapes do you see?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Can you draw or build the shapes you see? </a:t>
                      </a:r>
                      <a:r>
                        <a:rPr lang="en" sz="900">
                          <a:solidFill>
                            <a:schemeClr val="dk1"/>
                          </a:solidFill>
                          <a:latin typeface="Open Sans"/>
                          <a:ea typeface="Open Sans"/>
                          <a:cs typeface="Open Sans"/>
                          <a:sym typeface="Open Sans"/>
                        </a:rPr>
                        <a:t>(K.G.A.2, K.G.B.5)</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What shapes do you see?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What smaller shapes make up the larger shapes? </a:t>
                      </a:r>
                      <a:r>
                        <a:rPr lang="en" sz="900">
                          <a:solidFill>
                            <a:schemeClr val="dk1"/>
                          </a:solidFill>
                          <a:latin typeface="Open Sans"/>
                          <a:ea typeface="Open Sans"/>
                          <a:cs typeface="Open Sans"/>
                          <a:sym typeface="Open Sans"/>
                        </a:rPr>
                        <a:t>(1.G.A.2)</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How many rectangles do you see? Where do you see a rectangle broken into smaller squares? </a:t>
                      </a:r>
                      <a:r>
                        <a:rPr lang="en" sz="900">
                          <a:solidFill>
                            <a:schemeClr val="dk1"/>
                          </a:solidFill>
                          <a:latin typeface="Open Sans"/>
                          <a:ea typeface="Open Sans"/>
                          <a:cs typeface="Open Sans"/>
                          <a:sym typeface="Open Sans"/>
                        </a:rPr>
                        <a:t>(2.G.A.1, 2)</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Where do you see 4-sided shapes in the picture? What are the names of the 4-sided shapes you see? </a:t>
                      </a:r>
                      <a:r>
                        <a:rPr lang="en" sz="900">
                          <a:solidFill>
                            <a:schemeClr val="dk1"/>
                          </a:solidFill>
                          <a:latin typeface="Open Sans"/>
                          <a:ea typeface="Open Sans"/>
                          <a:cs typeface="Open Sans"/>
                          <a:sym typeface="Open Sans"/>
                        </a:rPr>
                        <a:t>(3.G.A.1)</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Where do you see parallel and perpendicular lines?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Where do you see acute, obtuse, and right angles? </a:t>
                      </a:r>
                      <a:r>
                        <a:rPr lang="en" sz="900">
                          <a:solidFill>
                            <a:schemeClr val="dk1"/>
                          </a:solidFill>
                          <a:latin typeface="Open Sans"/>
                          <a:ea typeface="Open Sans"/>
                          <a:cs typeface="Open Sans"/>
                          <a:sym typeface="Open Sans"/>
                        </a:rPr>
                        <a:t>(4.G.A.1)</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Name the different types of quadrilaterals in the picture.</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How are they the same? How are they different? </a:t>
                      </a:r>
                      <a:r>
                        <a:rPr lang="en" sz="900">
                          <a:solidFill>
                            <a:schemeClr val="dk1"/>
                          </a:solidFill>
                          <a:latin typeface="Open Sans"/>
                          <a:ea typeface="Open Sans"/>
                          <a:cs typeface="Open Sans"/>
                          <a:sym typeface="Open Sans"/>
                        </a:rPr>
                        <a:t>(5.G.B.3)</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9" name="Google Shape;379;p55"/>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380" name="Google Shape;380;p55"/>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81" name="Google Shape;381;p55"/>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14</a:t>
            </a:r>
            <a:endParaRPr sz="6000">
              <a:solidFill>
                <a:srgbClr val="B7B7B7"/>
              </a:solidFill>
              <a:latin typeface="Open Sans"/>
              <a:ea typeface="Open Sans"/>
              <a:cs typeface="Open Sans"/>
              <a:sym typeface="Open Sans"/>
            </a:endParaRPr>
          </a:p>
        </p:txBody>
      </p:sp>
      <p:pic>
        <p:nvPicPr>
          <p:cNvPr id="382" name="Google Shape;382;p55"/>
          <p:cNvPicPr preferRelativeResize="0"/>
          <p:nvPr/>
        </p:nvPicPr>
        <p:blipFill>
          <a:blip r:embed="rId4">
            <a:alphaModFix/>
          </a:blip>
          <a:stretch>
            <a:fillRect/>
          </a:stretch>
        </p:blipFill>
        <p:spPr>
          <a:xfrm>
            <a:off x="224275" y="1073950"/>
            <a:ext cx="2891025" cy="4343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388" name="Google Shape;388;p56"/>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389" name="Google Shape;389;p56"/>
          <p:cNvSpPr txBox="1"/>
          <p:nvPr/>
        </p:nvSpPr>
        <p:spPr>
          <a:xfrm>
            <a:off x="4137625" y="1238700"/>
            <a:ext cx="4599000" cy="1569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r>
              <a:rPr lang="en" sz="2000">
                <a:solidFill>
                  <a:schemeClr val="dk1"/>
                </a:solidFill>
                <a:latin typeface="Open Sans"/>
                <a:ea typeface="Open Sans"/>
                <a:cs typeface="Open Sans"/>
                <a:sym typeface="Open Sans"/>
              </a:rPr>
              <a:t>What do you notice?</a:t>
            </a:r>
            <a:endParaRPr sz="2000">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r>
              <a:rPr lang="en" sz="2000">
                <a:solidFill>
                  <a:schemeClr val="dk1"/>
                </a:solidFill>
                <a:latin typeface="Open Sans"/>
                <a:ea typeface="Open Sans"/>
                <a:cs typeface="Open Sans"/>
                <a:sym typeface="Open Sans"/>
              </a:rPr>
              <a:t>What do you wonder?</a:t>
            </a:r>
            <a:endParaRPr sz="2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2000">
              <a:solidFill>
                <a:schemeClr val="dk1"/>
              </a:solidFill>
              <a:latin typeface="Open Sans"/>
              <a:ea typeface="Open Sans"/>
              <a:cs typeface="Open Sans"/>
              <a:sym typeface="Open Sans"/>
            </a:endParaRPr>
          </a:p>
        </p:txBody>
      </p:sp>
      <p:graphicFrame>
        <p:nvGraphicFramePr>
          <p:cNvPr id="390" name="Google Shape;390;p56"/>
          <p:cNvGraphicFramePr/>
          <p:nvPr/>
        </p:nvGraphicFramePr>
        <p:xfrm>
          <a:off x="4006550" y="3354800"/>
          <a:ext cx="3000000" cy="3000000"/>
        </p:xfrm>
        <a:graphic>
          <a:graphicData uri="http://schemas.openxmlformats.org/drawingml/2006/table">
            <a:tbl>
              <a:tblPr>
                <a:noFill/>
                <a:tableStyleId>{C43646C0-F187-41AA-96FF-419DBE789CA3}</a:tableStyleId>
              </a:tblPr>
              <a:tblGrid>
                <a:gridCol w="1206325">
                  <a:extLst>
                    <a:ext uri="{9D8B030D-6E8A-4147-A177-3AD203B41FA5}">
                      <a16:colId xmlns:a16="http://schemas.microsoft.com/office/drawing/2014/main" val="20000"/>
                    </a:ext>
                  </a:extLst>
                </a:gridCol>
                <a:gridCol w="3523750">
                  <a:extLst>
                    <a:ext uri="{9D8B030D-6E8A-4147-A177-3AD203B41FA5}">
                      <a16:colId xmlns:a16="http://schemas.microsoft.com/office/drawing/2014/main" val="20001"/>
                    </a:ext>
                  </a:extLst>
                </a:gridCol>
              </a:tblGrid>
              <a:tr h="1485900">
                <a:tc>
                  <a:txBody>
                    <a:bodyPr/>
                    <a:lstStyle/>
                    <a:p>
                      <a:pPr marL="0" lvl="0" indent="0" algn="ctr" rtl="0">
                        <a:spcBef>
                          <a:spcPts val="0"/>
                        </a:spcBef>
                        <a:spcAft>
                          <a:spcPts val="0"/>
                        </a:spcAft>
                        <a:buNone/>
                      </a:pPr>
                      <a:r>
                        <a:rPr lang="en" sz="2200" b="1">
                          <a:latin typeface="Open Sans"/>
                          <a:ea typeface="Open Sans"/>
                          <a:cs typeface="Open Sans"/>
                          <a:sym typeface="Open Sans"/>
                        </a:rPr>
                        <a:t>Grade 3</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800">
                          <a:solidFill>
                            <a:schemeClr val="dk1"/>
                          </a:solidFill>
                          <a:latin typeface="Open Sans"/>
                          <a:ea typeface="Open Sans"/>
                          <a:cs typeface="Open Sans"/>
                          <a:sym typeface="Open Sans"/>
                        </a:rPr>
                        <a:t>Where do you see arrays in the picture? Write a multiplication equation to match each array you see. </a:t>
                      </a:r>
                      <a:endParaRPr sz="1800">
                        <a:solidFill>
                          <a:srgbClr val="353635"/>
                        </a:solidFill>
                        <a:highlight>
                          <a:schemeClr val="lt1"/>
                        </a:highlight>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1" name="Google Shape;391;p56"/>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15</a:t>
            </a:r>
            <a:endParaRPr sz="6000">
              <a:solidFill>
                <a:srgbClr val="B7B7B7"/>
              </a:solidFill>
              <a:latin typeface="Open Sans"/>
              <a:ea typeface="Open Sans"/>
              <a:cs typeface="Open Sans"/>
              <a:sym typeface="Open Sans"/>
            </a:endParaRPr>
          </a:p>
        </p:txBody>
      </p:sp>
      <p:pic>
        <p:nvPicPr>
          <p:cNvPr id="392" name="Google Shape;392;p56"/>
          <p:cNvPicPr preferRelativeResize="0"/>
          <p:nvPr/>
        </p:nvPicPr>
        <p:blipFill>
          <a:blip r:embed="rId4">
            <a:alphaModFix/>
          </a:blip>
          <a:stretch>
            <a:fillRect/>
          </a:stretch>
        </p:blipFill>
        <p:spPr>
          <a:xfrm>
            <a:off x="152400" y="1115250"/>
            <a:ext cx="3583750" cy="4778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129" name="Google Shape;129;p30"/>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30" name="Google Shape;130;p30"/>
          <p:cNvSpPr txBox="1"/>
          <p:nvPr/>
        </p:nvSpPr>
        <p:spPr>
          <a:xfrm>
            <a:off x="4172825" y="961050"/>
            <a:ext cx="4711500" cy="15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How many do you see? </a:t>
            </a:r>
            <a:endParaRPr sz="2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How do you see them?</a:t>
            </a:r>
            <a:endParaRPr sz="2600" b="1">
              <a:solidFill>
                <a:schemeClr val="dk1"/>
              </a:solidFill>
              <a:latin typeface="Open Sans"/>
              <a:ea typeface="Open Sans"/>
              <a:cs typeface="Open Sans"/>
              <a:sym typeface="Open Sans"/>
            </a:endParaRPr>
          </a:p>
        </p:txBody>
      </p:sp>
      <p:graphicFrame>
        <p:nvGraphicFramePr>
          <p:cNvPr id="131" name="Google Shape;131;p30"/>
          <p:cNvGraphicFramePr/>
          <p:nvPr/>
        </p:nvGraphicFramePr>
        <p:xfrm>
          <a:off x="4014850" y="2313200"/>
          <a:ext cx="4869475" cy="2439386"/>
        </p:xfrm>
        <a:graphic>
          <a:graphicData uri="http://schemas.openxmlformats.org/drawingml/2006/table">
            <a:tbl>
              <a:tblPr>
                <a:noFill/>
                <a:tableStyleId>{C43646C0-F187-41AA-96FF-419DBE789CA3}</a:tableStyleId>
              </a:tblPr>
              <a:tblGrid>
                <a:gridCol w="1224400">
                  <a:extLst>
                    <a:ext uri="{9D8B030D-6E8A-4147-A177-3AD203B41FA5}">
                      <a16:colId xmlns:a16="http://schemas.microsoft.com/office/drawing/2014/main" val="20000"/>
                    </a:ext>
                  </a:extLst>
                </a:gridCol>
                <a:gridCol w="3645075">
                  <a:extLst>
                    <a:ext uri="{9D8B030D-6E8A-4147-A177-3AD203B41FA5}">
                      <a16:colId xmlns:a16="http://schemas.microsoft.com/office/drawing/2014/main" val="20001"/>
                    </a:ext>
                  </a:extLst>
                </a:gridCol>
              </a:tblGrid>
              <a:tr h="2401325">
                <a:tc>
                  <a:txBody>
                    <a:bodyPr/>
                    <a:lstStyle/>
                    <a:p>
                      <a:pPr marL="0" lvl="0" indent="0" algn="ctr" rtl="0">
                        <a:spcBef>
                          <a:spcPts val="0"/>
                        </a:spcBef>
                        <a:spcAft>
                          <a:spcPts val="0"/>
                        </a:spcAft>
                        <a:buNone/>
                      </a:pPr>
                      <a:r>
                        <a:rPr lang="en" sz="2200" b="1">
                          <a:latin typeface="Open Sans"/>
                          <a:ea typeface="Open Sans"/>
                          <a:cs typeface="Open Sans"/>
                          <a:sym typeface="Open Sans"/>
                        </a:rPr>
                        <a:t>Grade 5</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50000"/>
                        </a:lnSpc>
                        <a:spcBef>
                          <a:spcPts val="0"/>
                        </a:spcBef>
                        <a:spcAft>
                          <a:spcPts val="0"/>
                        </a:spcAft>
                        <a:buNone/>
                      </a:pPr>
                      <a:r>
                        <a:rPr lang="en" sz="1800">
                          <a:solidFill>
                            <a:srgbClr val="353635"/>
                          </a:solidFill>
                          <a:highlight>
                            <a:srgbClr val="FFFFFF"/>
                          </a:highlight>
                          <a:latin typeface="Open Sans"/>
                          <a:ea typeface="Open Sans"/>
                          <a:cs typeface="Open Sans"/>
                          <a:sym typeface="Open Sans"/>
                        </a:rPr>
                        <a:t>Generally, there is between</a:t>
                      </a:r>
                      <a:endParaRPr sz="1800">
                        <a:solidFill>
                          <a:srgbClr val="353635"/>
                        </a:solidFill>
                        <a:highlight>
                          <a:srgbClr val="FFFFFF"/>
                        </a:highlight>
                        <a:latin typeface="Open Sans"/>
                        <a:ea typeface="Open Sans"/>
                        <a:cs typeface="Open Sans"/>
                        <a:sym typeface="Open Sans"/>
                      </a:endParaRPr>
                    </a:p>
                    <a:p>
                      <a:pPr marL="0" lvl="0" indent="0" algn="l" rtl="0">
                        <a:lnSpc>
                          <a:spcPct val="150000"/>
                        </a:lnSpc>
                        <a:spcBef>
                          <a:spcPts val="0"/>
                        </a:spcBef>
                        <a:spcAft>
                          <a:spcPts val="0"/>
                        </a:spcAft>
                        <a:buNone/>
                      </a:pPr>
                      <a:r>
                        <a:rPr lang="en" sz="1800">
                          <a:solidFill>
                            <a:srgbClr val="353635"/>
                          </a:solidFill>
                          <a:highlight>
                            <a:srgbClr val="FFFFFF"/>
                          </a:highlight>
                          <a:latin typeface="Open Sans"/>
                          <a:ea typeface="Open Sans"/>
                          <a:cs typeface="Open Sans"/>
                          <a:sym typeface="Open Sans"/>
                        </a:rPr>
                        <a:t>and    cup of juice in one orange.</a:t>
                      </a:r>
                      <a:r>
                        <a:rPr lang="en" sz="1800">
                          <a:solidFill>
                            <a:srgbClr val="222222"/>
                          </a:solidFill>
                          <a:highlight>
                            <a:srgbClr val="FFFFFF"/>
                          </a:highlight>
                          <a:latin typeface="Open Sans"/>
                          <a:ea typeface="Open Sans"/>
                          <a:cs typeface="Open Sans"/>
                          <a:sym typeface="Open Sans"/>
                        </a:rPr>
                        <a:t> </a:t>
                      </a:r>
                      <a:endParaRPr sz="1800">
                        <a:solidFill>
                          <a:srgbClr val="222222"/>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r>
                        <a:rPr lang="en" sz="1800">
                          <a:solidFill>
                            <a:srgbClr val="222222"/>
                          </a:solidFill>
                          <a:highlight>
                            <a:srgbClr val="FFFFFF"/>
                          </a:highlight>
                          <a:latin typeface="Open Sans"/>
                          <a:ea typeface="Open Sans"/>
                          <a:cs typeface="Open Sans"/>
                          <a:sym typeface="Open Sans"/>
                        </a:rPr>
                        <a:t>About how much juice would half an orange produce?</a:t>
                      </a:r>
                      <a:endParaRPr sz="1800">
                        <a:solidFill>
                          <a:srgbClr val="222222"/>
                        </a:solidFill>
                        <a:highlight>
                          <a:srgbClr val="FFFFFF"/>
                        </a:highlight>
                        <a:latin typeface="Open Sans"/>
                        <a:ea typeface="Open Sans"/>
                        <a:cs typeface="Open Sans"/>
                        <a:sym typeface="Open Sans"/>
                      </a:endParaRPr>
                    </a:p>
                    <a:p>
                      <a:pPr marL="0" lvl="0" indent="0" algn="l" rtl="0">
                        <a:lnSpc>
                          <a:spcPct val="100000"/>
                        </a:lnSpc>
                        <a:spcBef>
                          <a:spcPts val="1000"/>
                        </a:spcBef>
                        <a:spcAft>
                          <a:spcPts val="0"/>
                        </a:spcAft>
                        <a:buNone/>
                      </a:pPr>
                      <a:r>
                        <a:rPr lang="en" sz="1800">
                          <a:solidFill>
                            <a:srgbClr val="222222"/>
                          </a:solidFill>
                          <a:highlight>
                            <a:srgbClr val="FFFFFF"/>
                          </a:highlight>
                          <a:latin typeface="Open Sans"/>
                          <a:ea typeface="Open Sans"/>
                          <a:cs typeface="Open Sans"/>
                          <a:sym typeface="Open Sans"/>
                        </a:rPr>
                        <a:t>How much juice could all of the oranges in the picture produce?</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2" name="Google Shape;132;p30"/>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2</a:t>
            </a:r>
            <a:endParaRPr sz="6000">
              <a:solidFill>
                <a:srgbClr val="B7B7B7"/>
              </a:solidFill>
              <a:latin typeface="Open Sans"/>
              <a:ea typeface="Open Sans"/>
              <a:cs typeface="Open Sans"/>
              <a:sym typeface="Open Sans"/>
            </a:endParaRPr>
          </a:p>
        </p:txBody>
      </p:sp>
      <p:pic>
        <p:nvPicPr>
          <p:cNvPr id="133" name="Google Shape;133;p30"/>
          <p:cNvPicPr preferRelativeResize="0"/>
          <p:nvPr/>
        </p:nvPicPr>
        <p:blipFill rotWithShape="1">
          <a:blip r:embed="rId4">
            <a:alphaModFix/>
          </a:blip>
          <a:srcRect b="23699"/>
          <a:stretch/>
        </p:blipFill>
        <p:spPr>
          <a:xfrm>
            <a:off x="150775" y="1183925"/>
            <a:ext cx="3690975" cy="3676200"/>
          </a:xfrm>
          <a:prstGeom prst="rect">
            <a:avLst/>
          </a:prstGeom>
          <a:noFill/>
          <a:ln>
            <a:noFill/>
          </a:ln>
        </p:spPr>
      </p:pic>
      <p:pic>
        <p:nvPicPr>
          <p:cNvPr id="134" name="Google Shape;134;p30" descr="\frac{1}{3}" title="MathEquation,#000000"/>
          <p:cNvPicPr preferRelativeResize="0"/>
          <p:nvPr/>
        </p:nvPicPr>
        <p:blipFill>
          <a:blip r:embed="rId5">
            <a:alphaModFix/>
          </a:blip>
          <a:stretch>
            <a:fillRect/>
          </a:stretch>
        </p:blipFill>
        <p:spPr>
          <a:xfrm>
            <a:off x="5761675" y="2741525"/>
            <a:ext cx="198024" cy="400021"/>
          </a:xfrm>
          <a:prstGeom prst="rect">
            <a:avLst/>
          </a:prstGeom>
          <a:noFill/>
          <a:ln>
            <a:noFill/>
          </a:ln>
        </p:spPr>
      </p:pic>
      <p:pic>
        <p:nvPicPr>
          <p:cNvPr id="135" name="Google Shape;135;p30" descr="\frac{1}{4}" title="MathEquation,#000000"/>
          <p:cNvPicPr preferRelativeResize="0"/>
          <p:nvPr/>
        </p:nvPicPr>
        <p:blipFill>
          <a:blip r:embed="rId6">
            <a:alphaModFix/>
          </a:blip>
          <a:stretch>
            <a:fillRect/>
          </a:stretch>
        </p:blipFill>
        <p:spPr>
          <a:xfrm>
            <a:off x="8253750" y="2313200"/>
            <a:ext cx="198026" cy="4000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397" name="Google Shape;397;p57"/>
          <p:cNvGraphicFramePr/>
          <p:nvPr/>
        </p:nvGraphicFramePr>
        <p:xfrm>
          <a:off x="3425050" y="1073950"/>
          <a:ext cx="3000000" cy="3000000"/>
        </p:xfrm>
        <a:graphic>
          <a:graphicData uri="http://schemas.openxmlformats.org/drawingml/2006/table">
            <a:tbl>
              <a:tblPr>
                <a:noFill/>
                <a:tableStyleId>{C43646C0-F187-41AA-96FF-419DBE789CA3}</a:tableStyleId>
              </a:tblPr>
              <a:tblGrid>
                <a:gridCol w="1179700">
                  <a:extLst>
                    <a:ext uri="{9D8B030D-6E8A-4147-A177-3AD203B41FA5}">
                      <a16:colId xmlns:a16="http://schemas.microsoft.com/office/drawing/2014/main" val="20000"/>
                    </a:ext>
                  </a:extLst>
                </a:gridCol>
                <a:gridCol w="4378750">
                  <a:extLst>
                    <a:ext uri="{9D8B030D-6E8A-4147-A177-3AD203B41FA5}">
                      <a16:colId xmlns:a16="http://schemas.microsoft.com/office/drawing/2014/main" val="20001"/>
                    </a:ext>
                  </a:extLst>
                </a:gridCol>
              </a:tblGrid>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rgbClr val="1D1C1D"/>
                          </a:solidFill>
                          <a:latin typeface="Open Sans"/>
                          <a:ea typeface="Open Sans"/>
                          <a:cs typeface="Open Sans"/>
                          <a:sym typeface="Open Sans"/>
                        </a:rPr>
                        <a:t>How many signs do you see hanging on the treehouse? </a:t>
                      </a:r>
                      <a:endParaRPr sz="1200">
                        <a:solidFill>
                          <a:srgbClr val="1D1C1D"/>
                        </a:solidFill>
                        <a:latin typeface="Open Sans"/>
                        <a:ea typeface="Open Sans"/>
                        <a:cs typeface="Open Sans"/>
                        <a:sym typeface="Open Sans"/>
                      </a:endParaRPr>
                    </a:p>
                    <a:p>
                      <a:pPr marL="0" lvl="0" indent="0" algn="l" rtl="0">
                        <a:spcBef>
                          <a:spcPts val="0"/>
                        </a:spcBef>
                        <a:spcAft>
                          <a:spcPts val="0"/>
                        </a:spcAft>
                        <a:buNone/>
                      </a:pPr>
                      <a:r>
                        <a:rPr lang="en" sz="1200">
                          <a:solidFill>
                            <a:srgbClr val="1D1C1D"/>
                          </a:solidFill>
                          <a:latin typeface="Open Sans"/>
                          <a:ea typeface="Open Sans"/>
                          <a:cs typeface="Open Sans"/>
                          <a:sym typeface="Open Sans"/>
                        </a:rPr>
                        <a:t>How many windows do you see in the treehouse?</a:t>
                      </a:r>
                      <a:endParaRPr sz="1200">
                        <a:solidFill>
                          <a:srgbClr val="1D1C1D"/>
                        </a:solidFill>
                        <a:latin typeface="Open Sans"/>
                        <a:ea typeface="Open Sans"/>
                        <a:cs typeface="Open Sans"/>
                        <a:sym typeface="Open Sans"/>
                      </a:endParaRPr>
                    </a:p>
                    <a:p>
                      <a:pPr marL="0" lvl="0" indent="0" algn="l" rtl="0">
                        <a:spcBef>
                          <a:spcPts val="0"/>
                        </a:spcBef>
                        <a:spcAft>
                          <a:spcPts val="0"/>
                        </a:spcAft>
                        <a:buNone/>
                      </a:pPr>
                      <a:r>
                        <a:rPr lang="en" sz="1200">
                          <a:solidFill>
                            <a:srgbClr val="1D1C1D"/>
                          </a:solidFill>
                          <a:latin typeface="Open Sans"/>
                          <a:ea typeface="Open Sans"/>
                          <a:cs typeface="Open Sans"/>
                          <a:sym typeface="Open Sans"/>
                        </a:rPr>
                        <a:t>Write the numbers. </a:t>
                      </a:r>
                      <a:r>
                        <a:rPr lang="en" sz="900">
                          <a:solidFill>
                            <a:srgbClr val="1D1C1D"/>
                          </a:solidFill>
                          <a:latin typeface="Open Sans"/>
                          <a:ea typeface="Open Sans"/>
                          <a:cs typeface="Open Sans"/>
                          <a:sym typeface="Open Sans"/>
                        </a:rPr>
                        <a:t>(K.CC.A.3)</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There are at least 68 different pieces of glass in the treehouse windows. How many tens are in 68? What is 10 more than 68? What is 10 less than 68? Draw a picture to represent the number 68. </a:t>
                      </a:r>
                      <a:r>
                        <a:rPr lang="en" sz="900">
                          <a:solidFill>
                            <a:schemeClr val="dk1"/>
                          </a:solidFill>
                          <a:latin typeface="Open Sans"/>
                          <a:ea typeface="Open Sans"/>
                          <a:cs typeface="Open Sans"/>
                          <a:sym typeface="Open Sans"/>
                        </a:rPr>
                        <a:t>(1.NBT.B.2, 1.NBT.C.5)</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Where do you see arrays in the picture? Describe them using the words</a:t>
                      </a:r>
                      <a:r>
                        <a:rPr lang="en" sz="1200" i="1">
                          <a:solidFill>
                            <a:schemeClr val="dk1"/>
                          </a:solidFill>
                          <a:latin typeface="Open Sans"/>
                          <a:ea typeface="Open Sans"/>
                          <a:cs typeface="Open Sans"/>
                          <a:sym typeface="Open Sans"/>
                        </a:rPr>
                        <a:t> row </a:t>
                      </a:r>
                      <a:r>
                        <a:rPr lang="en" sz="1200">
                          <a:solidFill>
                            <a:schemeClr val="dk1"/>
                          </a:solidFill>
                          <a:latin typeface="Open Sans"/>
                          <a:ea typeface="Open Sans"/>
                          <a:cs typeface="Open Sans"/>
                          <a:sym typeface="Open Sans"/>
                        </a:rPr>
                        <a:t>and </a:t>
                      </a:r>
                      <a:r>
                        <a:rPr lang="en" sz="1200" i="1">
                          <a:solidFill>
                            <a:schemeClr val="dk1"/>
                          </a:solidFill>
                          <a:latin typeface="Open Sans"/>
                          <a:ea typeface="Open Sans"/>
                          <a:cs typeface="Open Sans"/>
                          <a:sym typeface="Open Sans"/>
                        </a:rPr>
                        <a:t>column</a:t>
                      </a:r>
                      <a:r>
                        <a:rPr lang="en" sz="1200">
                          <a:solidFill>
                            <a:schemeClr val="dk1"/>
                          </a:solidFill>
                          <a:latin typeface="Open Sans"/>
                          <a:ea typeface="Open Sans"/>
                          <a:cs typeface="Open Sans"/>
                          <a:sym typeface="Open Sans"/>
                        </a:rPr>
                        <a:t>. </a:t>
                      </a:r>
                      <a:r>
                        <a:rPr lang="en" sz="900">
                          <a:solidFill>
                            <a:schemeClr val="dk1"/>
                          </a:solidFill>
                          <a:latin typeface="Open Sans"/>
                          <a:ea typeface="Open Sans"/>
                          <a:cs typeface="Open Sans"/>
                          <a:sym typeface="Open Sans"/>
                        </a:rPr>
                        <a:t>(2.OA.C.4)</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Where do you see arrays in the picture? Write a  multiplication equation to match each array you see. </a:t>
                      </a:r>
                      <a:r>
                        <a:rPr lang="en" sz="900">
                          <a:solidFill>
                            <a:schemeClr val="dk1"/>
                          </a:solidFill>
                          <a:latin typeface="Open Sans"/>
                          <a:ea typeface="Open Sans"/>
                          <a:cs typeface="Open Sans"/>
                          <a:sym typeface="Open Sans"/>
                        </a:rPr>
                        <a:t>(3.OA.A.3)</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 typical treehouse floor has an area of 80 square feet. What are the possible lengths and widths of a typical treehouse floor? Do you think this treehouse is more or less than 80 square feet? Why? </a:t>
                      </a:r>
                      <a:r>
                        <a:rPr lang="en" sz="900">
                          <a:solidFill>
                            <a:schemeClr val="dk1"/>
                          </a:solidFill>
                          <a:latin typeface="Open Sans"/>
                          <a:ea typeface="Open Sans"/>
                          <a:cs typeface="Open Sans"/>
                          <a:sym typeface="Open Sans"/>
                        </a:rPr>
                        <a:t>(4.OA.B.4)</a:t>
                      </a:r>
                      <a:endParaRPr sz="900"/>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63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 small treehouse kit costs $777. It can create a 70 square foot treehouse. How much does each square foot of the treehouse cost? </a:t>
                      </a:r>
                      <a:r>
                        <a:rPr lang="en" sz="900">
                          <a:solidFill>
                            <a:schemeClr val="dk1"/>
                          </a:solidFill>
                          <a:latin typeface="Open Sans"/>
                          <a:ea typeface="Open Sans"/>
                          <a:cs typeface="Open Sans"/>
                          <a:sym typeface="Open Sans"/>
                        </a:rPr>
                        <a:t>(5.NBT.B.6)</a:t>
                      </a:r>
                      <a:endParaRPr sz="900">
                        <a:latin typeface="Open Sans"/>
                        <a:ea typeface="Open Sans"/>
                        <a:cs typeface="Open Sans"/>
                        <a:sym typeface="Open Sans"/>
                      </a:endParaRPr>
                    </a:p>
                  </a:txBody>
                  <a:tcPr marL="88900" marR="88900" marT="88900" marB="889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98" name="Google Shape;398;p57"/>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399" name="Google Shape;399;p57"/>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400" name="Google Shape;400;p57"/>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15</a:t>
            </a:r>
            <a:endParaRPr sz="6000">
              <a:solidFill>
                <a:srgbClr val="B7B7B7"/>
              </a:solidFill>
              <a:latin typeface="Open Sans"/>
              <a:ea typeface="Open Sans"/>
              <a:cs typeface="Open Sans"/>
              <a:sym typeface="Open Sans"/>
            </a:endParaRPr>
          </a:p>
        </p:txBody>
      </p:sp>
      <p:pic>
        <p:nvPicPr>
          <p:cNvPr id="401" name="Google Shape;401;p57"/>
          <p:cNvPicPr preferRelativeResize="0"/>
          <p:nvPr/>
        </p:nvPicPr>
        <p:blipFill>
          <a:blip r:embed="rId4">
            <a:alphaModFix/>
          </a:blip>
          <a:stretch>
            <a:fillRect/>
          </a:stretch>
        </p:blipFill>
        <p:spPr>
          <a:xfrm>
            <a:off x="152400" y="1115250"/>
            <a:ext cx="3088375" cy="411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31"/>
          <p:cNvGraphicFramePr/>
          <p:nvPr/>
        </p:nvGraphicFramePr>
        <p:xfrm>
          <a:off x="4095550" y="1016025"/>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698475">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do you see and how do you see them? </a:t>
                      </a:r>
                      <a:r>
                        <a:rPr lang="en" sz="900">
                          <a:latin typeface="Open Sans"/>
                          <a:ea typeface="Open Sans"/>
                          <a:cs typeface="Open Sans"/>
                          <a:sym typeface="Open Sans"/>
                        </a:rPr>
                        <a:t>(K.CC.A.3)</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731575">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more whole oranges are there than half oranges? </a:t>
                      </a:r>
                      <a:r>
                        <a:rPr lang="en" sz="900">
                          <a:latin typeface="Open Sans"/>
                          <a:ea typeface="Open Sans"/>
                          <a:cs typeface="Open Sans"/>
                          <a:sym typeface="Open Sans"/>
                        </a:rPr>
                        <a:t>(1.OA.A.1)</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3955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Sketch how you could arrange the oranges in an array. </a:t>
                      </a:r>
                      <a:r>
                        <a:rPr lang="en" sz="900">
                          <a:latin typeface="Open Sans"/>
                          <a:ea typeface="Open Sans"/>
                          <a:cs typeface="Open Sans"/>
                          <a:sym typeface="Open Sans"/>
                        </a:rPr>
                        <a:t>(2.OA.C.4)</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109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whole oranges do you see? How many halves? </a:t>
                      </a:r>
                      <a:r>
                        <a:rPr lang="en" sz="900">
                          <a:latin typeface="Open Sans"/>
                          <a:ea typeface="Open Sans"/>
                          <a:cs typeface="Open Sans"/>
                          <a:sym typeface="Open Sans"/>
                        </a:rPr>
                        <a:t>(3.NF.A.1)</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542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oranges are there altogether?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How many     ’s? How many     ‘s? </a:t>
                      </a:r>
                      <a:r>
                        <a:rPr lang="en" sz="900">
                          <a:latin typeface="Open Sans"/>
                          <a:ea typeface="Open Sans"/>
                          <a:cs typeface="Open Sans"/>
                          <a:sym typeface="Open Sans"/>
                        </a:rPr>
                        <a:t>(4.NF.B.3)</a:t>
                      </a:r>
                      <a:endParaRPr sz="9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169600">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Fun fact: Generally there is between      and    cup of juice in one orange.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About how much juice would half an orange produce? </a:t>
                      </a:r>
                      <a:r>
                        <a:rPr lang="en" sz="900">
                          <a:latin typeface="Open Sans"/>
                          <a:ea typeface="Open Sans"/>
                          <a:cs typeface="Open Sans"/>
                          <a:sym typeface="Open Sans"/>
                        </a:rPr>
                        <a:t>(5.NF.B.7)</a:t>
                      </a:r>
                      <a:endParaRPr sz="9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How much juice could all of the oranges in the picture produce?</a:t>
                      </a:r>
                      <a:endParaRPr sz="12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1" name="Google Shape;141;p31"/>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142" name="Google Shape;142;p31"/>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43" name="Google Shape;143;p31"/>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2</a:t>
            </a:r>
            <a:endParaRPr sz="6000">
              <a:solidFill>
                <a:srgbClr val="B7B7B7"/>
              </a:solidFill>
              <a:latin typeface="Open Sans"/>
              <a:ea typeface="Open Sans"/>
              <a:cs typeface="Open Sans"/>
              <a:sym typeface="Open Sans"/>
            </a:endParaRPr>
          </a:p>
        </p:txBody>
      </p:sp>
      <p:pic>
        <p:nvPicPr>
          <p:cNvPr id="144" name="Google Shape;144;p31"/>
          <p:cNvPicPr preferRelativeResize="0"/>
          <p:nvPr/>
        </p:nvPicPr>
        <p:blipFill rotWithShape="1">
          <a:blip r:embed="rId4">
            <a:alphaModFix/>
          </a:blip>
          <a:srcRect b="24812"/>
          <a:stretch/>
        </p:blipFill>
        <p:spPr>
          <a:xfrm>
            <a:off x="152400" y="1073950"/>
            <a:ext cx="3756225" cy="3686525"/>
          </a:xfrm>
          <a:prstGeom prst="rect">
            <a:avLst/>
          </a:prstGeom>
          <a:noFill/>
          <a:ln>
            <a:noFill/>
          </a:ln>
        </p:spPr>
      </p:pic>
      <p:pic>
        <p:nvPicPr>
          <p:cNvPr id="145" name="Google Shape;145;p31" descr="\frac{1}{4}" title="MathEquation,#000000"/>
          <p:cNvPicPr preferRelativeResize="0"/>
          <p:nvPr/>
        </p:nvPicPr>
        <p:blipFill>
          <a:blip r:embed="rId5">
            <a:alphaModFix/>
          </a:blip>
          <a:stretch>
            <a:fillRect/>
          </a:stretch>
        </p:blipFill>
        <p:spPr>
          <a:xfrm>
            <a:off x="5984875" y="3758400"/>
            <a:ext cx="150800" cy="304600"/>
          </a:xfrm>
          <a:prstGeom prst="rect">
            <a:avLst/>
          </a:prstGeom>
          <a:noFill/>
          <a:ln>
            <a:noFill/>
          </a:ln>
        </p:spPr>
      </p:pic>
      <p:pic>
        <p:nvPicPr>
          <p:cNvPr id="146" name="Google Shape;146;p31" descr="\frac{1}{4}" title="MathEquation,#000000"/>
          <p:cNvPicPr preferRelativeResize="0"/>
          <p:nvPr/>
        </p:nvPicPr>
        <p:blipFill>
          <a:blip r:embed="rId5">
            <a:alphaModFix/>
          </a:blip>
          <a:stretch>
            <a:fillRect/>
          </a:stretch>
        </p:blipFill>
        <p:spPr>
          <a:xfrm>
            <a:off x="7792025" y="4303450"/>
            <a:ext cx="150800" cy="304600"/>
          </a:xfrm>
          <a:prstGeom prst="rect">
            <a:avLst/>
          </a:prstGeom>
          <a:noFill/>
          <a:ln>
            <a:noFill/>
          </a:ln>
        </p:spPr>
      </p:pic>
      <p:pic>
        <p:nvPicPr>
          <p:cNvPr id="147" name="Google Shape;147;p31" descr="\frac{1}{3}" title="MathEquation,#000000"/>
          <p:cNvPicPr preferRelativeResize="0"/>
          <p:nvPr/>
        </p:nvPicPr>
        <p:blipFill>
          <a:blip r:embed="rId6">
            <a:alphaModFix/>
          </a:blip>
          <a:stretch>
            <a:fillRect/>
          </a:stretch>
        </p:blipFill>
        <p:spPr>
          <a:xfrm>
            <a:off x="8231875" y="4303438"/>
            <a:ext cx="150800" cy="304628"/>
          </a:xfrm>
          <a:prstGeom prst="rect">
            <a:avLst/>
          </a:prstGeom>
          <a:noFill/>
          <a:ln>
            <a:noFill/>
          </a:ln>
        </p:spPr>
      </p:pic>
      <p:pic>
        <p:nvPicPr>
          <p:cNvPr id="148" name="Google Shape;148;p31" descr="\frac{1}{8}" title="MathEquation,#000000"/>
          <p:cNvPicPr preferRelativeResize="0"/>
          <p:nvPr/>
        </p:nvPicPr>
        <p:blipFill>
          <a:blip r:embed="rId7">
            <a:alphaModFix/>
          </a:blip>
          <a:stretch>
            <a:fillRect/>
          </a:stretch>
        </p:blipFill>
        <p:spPr>
          <a:xfrm>
            <a:off x="7156616" y="3757638"/>
            <a:ext cx="150800" cy="3061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154" name="Google Shape;154;p32"/>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55" name="Google Shape;155;p32"/>
          <p:cNvSpPr txBox="1"/>
          <p:nvPr/>
        </p:nvSpPr>
        <p:spPr>
          <a:xfrm>
            <a:off x="5744600" y="1902650"/>
            <a:ext cx="3070200" cy="1664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r>
              <a:rPr lang="en" sz="2000">
                <a:solidFill>
                  <a:schemeClr val="dk1"/>
                </a:solidFill>
                <a:latin typeface="Open Sans"/>
                <a:ea typeface="Open Sans"/>
                <a:cs typeface="Open Sans"/>
                <a:sym typeface="Open Sans"/>
              </a:rPr>
              <a:t>What do you notice?</a:t>
            </a:r>
            <a:endParaRPr sz="2000">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r>
              <a:rPr lang="en" sz="2000">
                <a:solidFill>
                  <a:schemeClr val="dk1"/>
                </a:solidFill>
                <a:latin typeface="Open Sans"/>
                <a:ea typeface="Open Sans"/>
                <a:cs typeface="Open Sans"/>
                <a:sym typeface="Open Sans"/>
              </a:rPr>
              <a:t>What do you wonder?</a:t>
            </a:r>
            <a:endParaRPr sz="2000">
              <a:solidFill>
                <a:schemeClr val="dk1"/>
              </a:solidFill>
              <a:latin typeface="Open Sans"/>
              <a:ea typeface="Open Sans"/>
              <a:cs typeface="Open Sans"/>
              <a:sym typeface="Open Sans"/>
            </a:endParaRPr>
          </a:p>
        </p:txBody>
      </p:sp>
      <p:graphicFrame>
        <p:nvGraphicFramePr>
          <p:cNvPr id="156" name="Google Shape;156;p32"/>
          <p:cNvGraphicFramePr/>
          <p:nvPr/>
        </p:nvGraphicFramePr>
        <p:xfrm>
          <a:off x="224275" y="4548175"/>
          <a:ext cx="3000000" cy="3000000"/>
        </p:xfrm>
        <a:graphic>
          <a:graphicData uri="http://schemas.openxmlformats.org/drawingml/2006/table">
            <a:tbl>
              <a:tblPr>
                <a:noFill/>
                <a:tableStyleId>{C43646C0-F187-41AA-96FF-419DBE789CA3}</a:tableStyleId>
              </a:tblPr>
              <a:tblGrid>
                <a:gridCol w="1384400">
                  <a:extLst>
                    <a:ext uri="{9D8B030D-6E8A-4147-A177-3AD203B41FA5}">
                      <a16:colId xmlns:a16="http://schemas.microsoft.com/office/drawing/2014/main" val="20000"/>
                    </a:ext>
                  </a:extLst>
                </a:gridCol>
                <a:gridCol w="6243450">
                  <a:extLst>
                    <a:ext uri="{9D8B030D-6E8A-4147-A177-3AD203B41FA5}">
                      <a16:colId xmlns:a16="http://schemas.microsoft.com/office/drawing/2014/main" val="20001"/>
                    </a:ext>
                  </a:extLst>
                </a:gridCol>
              </a:tblGrid>
              <a:tr h="1267375">
                <a:tc>
                  <a:txBody>
                    <a:bodyPr/>
                    <a:lstStyle/>
                    <a:p>
                      <a:pPr marL="0" lvl="0" indent="0" algn="ctr" rtl="0">
                        <a:spcBef>
                          <a:spcPts val="0"/>
                        </a:spcBef>
                        <a:spcAft>
                          <a:spcPts val="0"/>
                        </a:spcAft>
                        <a:buNone/>
                      </a:pPr>
                      <a:r>
                        <a:rPr lang="en" sz="2200" b="1">
                          <a:latin typeface="Open Sans"/>
                          <a:ea typeface="Open Sans"/>
                          <a:cs typeface="Open Sans"/>
                          <a:sym typeface="Open Sans"/>
                        </a:rPr>
                        <a:t>Grade 2</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a:solidFill>
                            <a:srgbClr val="353635"/>
                          </a:solidFill>
                          <a:highlight>
                            <a:schemeClr val="lt1"/>
                          </a:highlight>
                          <a:latin typeface="Open Sans"/>
                          <a:ea typeface="Open Sans"/>
                          <a:cs typeface="Open Sans"/>
                          <a:sym typeface="Open Sans"/>
                        </a:rPr>
                        <a:t>Describe how you would count the number of duck feet in the picture.</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57" name="Google Shape;157;p32"/>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3</a:t>
            </a:r>
            <a:endParaRPr sz="6000">
              <a:solidFill>
                <a:srgbClr val="B7B7B7"/>
              </a:solidFill>
              <a:latin typeface="Open Sans"/>
              <a:ea typeface="Open Sans"/>
              <a:cs typeface="Open Sans"/>
              <a:sym typeface="Open Sans"/>
            </a:endParaRPr>
          </a:p>
        </p:txBody>
      </p:sp>
      <p:pic>
        <p:nvPicPr>
          <p:cNvPr id="158" name="Google Shape;158;p32"/>
          <p:cNvPicPr preferRelativeResize="0"/>
          <p:nvPr/>
        </p:nvPicPr>
        <p:blipFill>
          <a:blip r:embed="rId4">
            <a:alphaModFix/>
          </a:blip>
          <a:stretch>
            <a:fillRect/>
          </a:stretch>
        </p:blipFill>
        <p:spPr>
          <a:xfrm>
            <a:off x="224275" y="1206337"/>
            <a:ext cx="5016816" cy="2996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aphicFrame>
        <p:nvGraphicFramePr>
          <p:cNvPr id="163" name="Google Shape;163;p33"/>
          <p:cNvGraphicFramePr/>
          <p:nvPr/>
        </p:nvGraphicFramePr>
        <p:xfrm>
          <a:off x="3865025" y="1097275"/>
          <a:ext cx="3000000" cy="3000000"/>
        </p:xfrm>
        <a:graphic>
          <a:graphicData uri="http://schemas.openxmlformats.org/drawingml/2006/table">
            <a:tbl>
              <a:tblPr>
                <a:noFill/>
                <a:tableStyleId>{C43646C0-F187-41AA-96FF-419DBE789CA3}</a:tableStyleId>
              </a:tblPr>
              <a:tblGrid>
                <a:gridCol w="1028450">
                  <a:extLst>
                    <a:ext uri="{9D8B030D-6E8A-4147-A177-3AD203B41FA5}">
                      <a16:colId xmlns:a16="http://schemas.microsoft.com/office/drawing/2014/main" val="20000"/>
                    </a:ext>
                  </a:extLst>
                </a:gridCol>
                <a:gridCol w="3817300">
                  <a:extLst>
                    <a:ext uri="{9D8B030D-6E8A-4147-A177-3AD203B41FA5}">
                      <a16:colId xmlns:a16="http://schemas.microsoft.com/office/drawing/2014/main" val="20001"/>
                    </a:ext>
                  </a:extLst>
                </a:gridCol>
              </a:tblGrid>
              <a:tr h="62780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Are there more or less than 15 baby ducks? How could you find out?  </a:t>
                      </a:r>
                      <a:r>
                        <a:rPr lang="en" sz="900">
                          <a:latin typeface="Open Sans"/>
                          <a:ea typeface="Open Sans"/>
                          <a:cs typeface="Open Sans"/>
                          <a:sym typeface="Open Sans"/>
                        </a:rPr>
                        <a:t> (K.CC.C.6)</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679200">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If 12 more ducks joined the group, how many would there be altogether? Explain or show how you know.  </a:t>
                      </a:r>
                      <a:r>
                        <a:rPr lang="en" sz="900">
                          <a:latin typeface="Open Sans"/>
                          <a:ea typeface="Open Sans"/>
                          <a:cs typeface="Open Sans"/>
                          <a:sym typeface="Open Sans"/>
                        </a:rPr>
                        <a:t>(1.NBT.C.4)</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90850">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Describe how you would count the number of duck feet in the picture.  </a:t>
                      </a:r>
                      <a:r>
                        <a:rPr lang="en" sz="900">
                          <a:latin typeface="Open Sans"/>
                          <a:ea typeface="Open Sans"/>
                          <a:cs typeface="Open Sans"/>
                          <a:sym typeface="Open Sans"/>
                        </a:rPr>
                        <a:t>(2.OA.C.1)</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055900">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The ducks sleep in straw beds that hold 3 ducks at a time. How many straw beds would be needed for the ducks in the picture? How many beds would be needed if there were 42 ducks?</a:t>
                      </a:r>
                      <a:endParaRPr sz="12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(3.OA.B.6)</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5590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Ducks sleep about 10      hours per day. About how many hours does each duck sleep in 3 days?  Explain or show how you know. </a:t>
                      </a:r>
                      <a:r>
                        <a:rPr lang="en" sz="900">
                          <a:latin typeface="Open Sans"/>
                          <a:ea typeface="Open Sans"/>
                          <a:cs typeface="Open Sans"/>
                          <a:sym typeface="Open Sans"/>
                        </a:rPr>
                        <a:t>(4.NF.B.3.C)</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51275">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When feeding baby ducks    bag of feed is divided among 8 feeding bowls. How much of a feedbag will be in each bowl? Explain or show how you know. </a:t>
                      </a:r>
                      <a:r>
                        <a:rPr lang="en" sz="900">
                          <a:latin typeface="Open Sans"/>
                          <a:ea typeface="Open Sans"/>
                          <a:cs typeface="Open Sans"/>
                          <a:sym typeface="Open Sans"/>
                        </a:rPr>
                        <a:t>(5.NF.B.7)</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4" name="Google Shape;164;p33"/>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165" name="Google Shape;165;p33"/>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66" name="Google Shape;166;p33"/>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3</a:t>
            </a:r>
            <a:endParaRPr sz="6000">
              <a:solidFill>
                <a:srgbClr val="B7B7B7"/>
              </a:solidFill>
              <a:latin typeface="Open Sans"/>
              <a:ea typeface="Open Sans"/>
              <a:cs typeface="Open Sans"/>
              <a:sym typeface="Open Sans"/>
            </a:endParaRPr>
          </a:p>
        </p:txBody>
      </p:sp>
      <p:pic>
        <p:nvPicPr>
          <p:cNvPr id="167" name="Google Shape;167;p33"/>
          <p:cNvPicPr preferRelativeResize="0"/>
          <p:nvPr/>
        </p:nvPicPr>
        <p:blipFill>
          <a:blip r:embed="rId4">
            <a:alphaModFix/>
          </a:blip>
          <a:stretch>
            <a:fillRect/>
          </a:stretch>
        </p:blipFill>
        <p:spPr>
          <a:xfrm>
            <a:off x="224275" y="1097287"/>
            <a:ext cx="3368950" cy="2012425"/>
          </a:xfrm>
          <a:prstGeom prst="rect">
            <a:avLst/>
          </a:prstGeom>
          <a:noFill/>
          <a:ln>
            <a:noFill/>
          </a:ln>
        </p:spPr>
      </p:pic>
      <p:pic>
        <p:nvPicPr>
          <p:cNvPr id="168" name="Google Shape;168;p33" descr="\frac{1}{4}" title="MathEquation,#000000"/>
          <p:cNvPicPr preferRelativeResize="0"/>
          <p:nvPr/>
        </p:nvPicPr>
        <p:blipFill>
          <a:blip r:embed="rId5">
            <a:alphaModFix/>
          </a:blip>
          <a:stretch>
            <a:fillRect/>
          </a:stretch>
        </p:blipFill>
        <p:spPr>
          <a:xfrm>
            <a:off x="6782600" y="5078025"/>
            <a:ext cx="150800" cy="304600"/>
          </a:xfrm>
          <a:prstGeom prst="rect">
            <a:avLst/>
          </a:prstGeom>
          <a:noFill/>
          <a:ln>
            <a:noFill/>
          </a:ln>
        </p:spPr>
      </p:pic>
      <p:pic>
        <p:nvPicPr>
          <p:cNvPr id="169" name="Google Shape;169;p33" descr="\frac{8}{10}" title="MathEquation,#000000"/>
          <p:cNvPicPr preferRelativeResize="0"/>
          <p:nvPr/>
        </p:nvPicPr>
        <p:blipFill>
          <a:blip r:embed="rId6">
            <a:alphaModFix/>
          </a:blip>
          <a:stretch>
            <a:fillRect/>
          </a:stretch>
        </p:blipFill>
        <p:spPr>
          <a:xfrm>
            <a:off x="6476325" y="4086775"/>
            <a:ext cx="216410" cy="30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175" name="Google Shape;175;p34"/>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76" name="Google Shape;176;p34"/>
          <p:cNvSpPr txBox="1"/>
          <p:nvPr/>
        </p:nvSpPr>
        <p:spPr>
          <a:xfrm>
            <a:off x="4113550" y="1099500"/>
            <a:ext cx="4711500" cy="12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What math questions do you have, could you ask, and could you answer about this picture?</a:t>
            </a:r>
            <a:endParaRPr sz="2000"/>
          </a:p>
        </p:txBody>
      </p:sp>
      <p:graphicFrame>
        <p:nvGraphicFramePr>
          <p:cNvPr id="177" name="Google Shape;177;p34"/>
          <p:cNvGraphicFramePr/>
          <p:nvPr/>
        </p:nvGraphicFramePr>
        <p:xfrm>
          <a:off x="4172825" y="2932813"/>
          <a:ext cx="3000000" cy="3000000"/>
        </p:xfrm>
        <a:graphic>
          <a:graphicData uri="http://schemas.openxmlformats.org/drawingml/2006/table">
            <a:tbl>
              <a:tblPr>
                <a:noFill/>
                <a:tableStyleId>{C43646C0-F187-41AA-96FF-419DBE789CA3}</a:tableStyleId>
              </a:tblPr>
              <a:tblGrid>
                <a:gridCol w="942225">
                  <a:extLst>
                    <a:ext uri="{9D8B030D-6E8A-4147-A177-3AD203B41FA5}">
                      <a16:colId xmlns:a16="http://schemas.microsoft.com/office/drawing/2014/main" val="20000"/>
                    </a:ext>
                  </a:extLst>
                </a:gridCol>
                <a:gridCol w="3650725">
                  <a:extLst>
                    <a:ext uri="{9D8B030D-6E8A-4147-A177-3AD203B41FA5}">
                      <a16:colId xmlns:a16="http://schemas.microsoft.com/office/drawing/2014/main" val="20001"/>
                    </a:ext>
                  </a:extLst>
                </a:gridCol>
              </a:tblGrid>
              <a:tr h="1522375">
                <a:tc>
                  <a:txBody>
                    <a:bodyPr/>
                    <a:lstStyle/>
                    <a:p>
                      <a:pPr marL="0" lvl="0" indent="0" algn="ctr" rtl="0">
                        <a:spcBef>
                          <a:spcPts val="0"/>
                        </a:spcBef>
                        <a:spcAft>
                          <a:spcPts val="0"/>
                        </a:spcAft>
                        <a:buNone/>
                      </a:pPr>
                      <a:r>
                        <a:rPr lang="en" sz="1800" b="1">
                          <a:latin typeface="Open Sans"/>
                          <a:ea typeface="Open Sans"/>
                          <a:cs typeface="Open Sans"/>
                          <a:sym typeface="Open Sans"/>
                        </a:rPr>
                        <a:t>Grade 3</a:t>
                      </a:r>
                      <a:endParaRPr sz="1800" b="1">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1000"/>
                        </a:spcAft>
                        <a:buNone/>
                      </a:pPr>
                      <a:r>
                        <a:rPr lang="en" sz="1800">
                          <a:latin typeface="Open Sans"/>
                          <a:ea typeface="Open Sans"/>
                          <a:cs typeface="Open Sans"/>
                          <a:sym typeface="Open Sans"/>
                        </a:rPr>
                        <a:t>A serving of peas is about 9 pea pods. How many peas are in a serving? </a:t>
                      </a:r>
                      <a:endParaRPr sz="1800">
                        <a:latin typeface="Open Sans"/>
                        <a:ea typeface="Open Sans"/>
                        <a:cs typeface="Open Sans"/>
                        <a:sym typeface="Open Sans"/>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8" name="Google Shape;178;p34"/>
          <p:cNvSpPr txBox="1"/>
          <p:nvPr/>
        </p:nvSpPr>
        <p:spPr>
          <a:xfrm>
            <a:off x="5937300" y="129250"/>
            <a:ext cx="31050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4</a:t>
            </a:r>
            <a:endParaRPr sz="3600">
              <a:solidFill>
                <a:srgbClr val="B7B7B7"/>
              </a:solidFill>
              <a:latin typeface="Open Sans"/>
              <a:ea typeface="Open Sans"/>
              <a:cs typeface="Open Sans"/>
              <a:sym typeface="Open Sans"/>
            </a:endParaRPr>
          </a:p>
        </p:txBody>
      </p:sp>
      <p:pic>
        <p:nvPicPr>
          <p:cNvPr id="179" name="Google Shape;179;p34"/>
          <p:cNvPicPr preferRelativeResize="0"/>
          <p:nvPr/>
        </p:nvPicPr>
        <p:blipFill rotWithShape="1">
          <a:blip r:embed="rId4">
            <a:alphaModFix/>
          </a:blip>
          <a:srcRect t="10418"/>
          <a:stretch/>
        </p:blipFill>
        <p:spPr>
          <a:xfrm>
            <a:off x="152400" y="1099500"/>
            <a:ext cx="3418500" cy="4593625"/>
          </a:xfrm>
          <a:prstGeom prst="rect">
            <a:avLst/>
          </a:prstGeom>
          <a:noFill/>
          <a:ln>
            <a:noFill/>
          </a:ln>
        </p:spPr>
      </p:pic>
      <p:sp>
        <p:nvSpPr>
          <p:cNvPr id="180" name="Google Shape;180;p34"/>
          <p:cNvSpPr txBox="1"/>
          <p:nvPr/>
        </p:nvSpPr>
        <p:spPr>
          <a:xfrm>
            <a:off x="152400" y="5768850"/>
            <a:ext cx="32874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latin typeface="Open Sans"/>
                <a:ea typeface="Open Sans"/>
                <a:cs typeface="Open Sans"/>
                <a:sym typeface="Open Sans"/>
              </a:rPr>
              <a:t>This is one pea pod split open.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35"/>
          <p:cNvGraphicFramePr/>
          <p:nvPr/>
        </p:nvGraphicFramePr>
        <p:xfrm>
          <a:off x="3764325" y="1099488"/>
          <a:ext cx="3000000" cy="3000000"/>
        </p:xfrm>
        <a:graphic>
          <a:graphicData uri="http://schemas.openxmlformats.org/drawingml/2006/table">
            <a:tbl>
              <a:tblPr>
                <a:noFill/>
                <a:tableStyleId>{C43646C0-F187-41AA-96FF-419DBE789CA3}</a:tableStyleId>
              </a:tblPr>
              <a:tblGrid>
                <a:gridCol w="1055500">
                  <a:extLst>
                    <a:ext uri="{9D8B030D-6E8A-4147-A177-3AD203B41FA5}">
                      <a16:colId xmlns:a16="http://schemas.microsoft.com/office/drawing/2014/main" val="20000"/>
                    </a:ext>
                  </a:extLst>
                </a:gridCol>
                <a:gridCol w="3917650">
                  <a:extLst>
                    <a:ext uri="{9D8B030D-6E8A-4147-A177-3AD203B41FA5}">
                      <a16:colId xmlns:a16="http://schemas.microsoft.com/office/drawing/2014/main" val="20001"/>
                    </a:ext>
                  </a:extLst>
                </a:gridCol>
              </a:tblGrid>
              <a:tr h="736850">
                <a:tc>
                  <a:txBody>
                    <a:bodyPr/>
                    <a:lstStyle/>
                    <a:p>
                      <a:pPr marL="0" lvl="0" indent="0" algn="ctr" rtl="0">
                        <a:spcBef>
                          <a:spcPts val="0"/>
                        </a:spcBef>
                        <a:spcAft>
                          <a:spcPts val="0"/>
                        </a:spcAft>
                        <a:buNone/>
                      </a:pPr>
                      <a:r>
                        <a:rPr lang="en" sz="1200" b="1">
                          <a:latin typeface="Open Sans"/>
                          <a:ea typeface="Open Sans"/>
                          <a:cs typeface="Open Sans"/>
                          <a:sym typeface="Open Sans"/>
                        </a:rPr>
                        <a:t>Grade K</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How many peas are there? Draw other ways the same peas could be arranged on each side.  </a:t>
                      </a:r>
                      <a:r>
                        <a:rPr lang="en" sz="900">
                          <a:latin typeface="Open Sans"/>
                          <a:ea typeface="Open Sans"/>
                          <a:cs typeface="Open Sans"/>
                          <a:sym typeface="Open Sans"/>
                        </a:rPr>
                        <a:t>(K.CC.A.3)</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797175">
                <a:tc>
                  <a:txBody>
                    <a:bodyPr/>
                    <a:lstStyle/>
                    <a:p>
                      <a:pPr marL="0" lvl="0" indent="0" algn="ctr" rtl="0">
                        <a:spcBef>
                          <a:spcPts val="0"/>
                        </a:spcBef>
                        <a:spcAft>
                          <a:spcPts val="0"/>
                        </a:spcAft>
                        <a:buNone/>
                      </a:pPr>
                      <a:r>
                        <a:rPr lang="en" sz="1200" b="1">
                          <a:latin typeface="Open Sans"/>
                          <a:ea typeface="Open Sans"/>
                          <a:cs typeface="Open Sans"/>
                          <a:sym typeface="Open Sans"/>
                        </a:rPr>
                        <a:t>Grade 1</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After a rabbit ate some peas from this pod there were 7 peas left. How many peas did the rabbit eat?</a:t>
                      </a:r>
                      <a:r>
                        <a:rPr lang="en" sz="1200">
                          <a:latin typeface="Open Sans"/>
                          <a:ea typeface="Open Sans"/>
                          <a:cs typeface="Open Sans"/>
                          <a:sym typeface="Open Sans"/>
                        </a:rPr>
                        <a:t> </a:t>
                      </a:r>
                      <a:r>
                        <a:rPr lang="en" sz="900">
                          <a:latin typeface="Open Sans"/>
                          <a:ea typeface="Open Sans"/>
                          <a:cs typeface="Open Sans"/>
                          <a:sym typeface="Open Sans"/>
                        </a:rPr>
                        <a:t>(1.OA.A.1)</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76125">
                <a:tc>
                  <a:txBody>
                    <a:bodyPr/>
                    <a:lstStyle/>
                    <a:p>
                      <a:pPr marL="0" lvl="0" indent="0" algn="ctr" rtl="0">
                        <a:spcBef>
                          <a:spcPts val="0"/>
                        </a:spcBef>
                        <a:spcAft>
                          <a:spcPts val="0"/>
                        </a:spcAft>
                        <a:buNone/>
                      </a:pPr>
                      <a:r>
                        <a:rPr lang="en" sz="1200" b="1">
                          <a:latin typeface="Open Sans"/>
                          <a:ea typeface="Open Sans"/>
                          <a:cs typeface="Open Sans"/>
                          <a:sym typeface="Open Sans"/>
                        </a:rPr>
                        <a:t>Grade 2</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Is the number of peas in the pod odd or even? How do you know? </a:t>
                      </a:r>
                      <a:r>
                        <a:rPr lang="en" sz="900">
                          <a:latin typeface="Open Sans"/>
                          <a:ea typeface="Open Sans"/>
                          <a:cs typeface="Open Sans"/>
                          <a:sym typeface="Open Sans"/>
                        </a:rPr>
                        <a:t>(2.OA.C.3)</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790725">
                <a:tc>
                  <a:txBody>
                    <a:bodyPr/>
                    <a:lstStyle/>
                    <a:p>
                      <a:pPr marL="0" lvl="0" indent="0" algn="ctr" rtl="0">
                        <a:spcBef>
                          <a:spcPts val="0"/>
                        </a:spcBef>
                        <a:spcAft>
                          <a:spcPts val="0"/>
                        </a:spcAft>
                        <a:buNone/>
                      </a:pPr>
                      <a:r>
                        <a:rPr lang="en" sz="1200" b="1">
                          <a:latin typeface="Open Sans"/>
                          <a:ea typeface="Open Sans"/>
                          <a:cs typeface="Open Sans"/>
                          <a:sym typeface="Open Sans"/>
                        </a:rPr>
                        <a:t>Grade 3</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A serving of peas is about 9 pea pods. About how many peas are in a serving? </a:t>
                      </a:r>
                      <a:r>
                        <a:rPr lang="en" sz="900">
                          <a:latin typeface="Open Sans"/>
                          <a:ea typeface="Open Sans"/>
                          <a:cs typeface="Open Sans"/>
                          <a:sym typeface="Open Sans"/>
                        </a:rPr>
                        <a:t>(3.NBT.A.3)</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835150">
                <a:tc>
                  <a:txBody>
                    <a:bodyPr/>
                    <a:lstStyle/>
                    <a:p>
                      <a:pPr marL="0" lvl="0" indent="0" algn="ctr" rtl="0">
                        <a:spcBef>
                          <a:spcPts val="0"/>
                        </a:spcBef>
                        <a:spcAft>
                          <a:spcPts val="0"/>
                        </a:spcAft>
                        <a:buNone/>
                      </a:pPr>
                      <a:r>
                        <a:rPr lang="en" sz="1200" b="1">
                          <a:latin typeface="Open Sans"/>
                          <a:ea typeface="Open Sans"/>
                          <a:cs typeface="Open Sans"/>
                          <a:sym typeface="Open Sans"/>
                        </a:rPr>
                        <a:t>Grade 4</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Fun Fact: In 1984 Janet Harris of Sussex, UK set the world record for eating 7,175 peas. About how many pods would that be? How do you know? </a:t>
                      </a:r>
                      <a:r>
                        <a:rPr lang="en" sz="900">
                          <a:latin typeface="Open Sans"/>
                          <a:ea typeface="Open Sans"/>
                          <a:cs typeface="Open Sans"/>
                          <a:sym typeface="Open Sans"/>
                        </a:rPr>
                        <a:t>(4.NBT.B.6)</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857625">
                <a:tc>
                  <a:txBody>
                    <a:bodyPr/>
                    <a:lstStyle/>
                    <a:p>
                      <a:pPr marL="0" lvl="0" indent="0" algn="ctr" rtl="0">
                        <a:spcBef>
                          <a:spcPts val="0"/>
                        </a:spcBef>
                        <a:spcAft>
                          <a:spcPts val="0"/>
                        </a:spcAft>
                        <a:buNone/>
                      </a:pPr>
                      <a:r>
                        <a:rPr lang="en" sz="1200" b="1">
                          <a:latin typeface="Open Sans"/>
                          <a:ea typeface="Open Sans"/>
                          <a:cs typeface="Open Sans"/>
                          <a:sym typeface="Open Sans"/>
                        </a:rPr>
                        <a:t>Grade 5</a:t>
                      </a:r>
                      <a:endParaRPr sz="1200" b="1">
                        <a:latin typeface="Open Sans"/>
                        <a:ea typeface="Open Sans"/>
                        <a:cs typeface="Open Sans"/>
                        <a:sym typeface="Open Sans"/>
                      </a:endParaRPr>
                    </a:p>
                  </a:txBody>
                  <a:tcPr marL="91425" marR="91425" marT="91425" marB="91425" anchor="ctr">
                    <a:lnL w="9525" cap="flat" cmpd="sng">
                      <a:solidFill>
                        <a:srgbClr val="999999"/>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latin typeface="Open Sans"/>
                          <a:ea typeface="Open Sans"/>
                          <a:cs typeface="Open Sans"/>
                          <a:sym typeface="Open Sans"/>
                        </a:rPr>
                        <a:t>Janet Harris (see fun fact above) ate the 7,175 peas in 1 hour. About how many peas did she eat in a minute? </a:t>
                      </a:r>
                      <a:r>
                        <a:rPr lang="en" sz="900">
                          <a:latin typeface="Open Sans"/>
                          <a:ea typeface="Open Sans"/>
                          <a:cs typeface="Open Sans"/>
                          <a:sym typeface="Open Sans"/>
                        </a:rPr>
                        <a:t>(5.NBT.B.6)</a:t>
                      </a:r>
                      <a:endParaRPr sz="900">
                        <a:latin typeface="Open Sans"/>
                        <a:ea typeface="Open Sans"/>
                        <a:cs typeface="Open Sans"/>
                        <a:sym typeface="Open Sans"/>
                      </a:endParaRPr>
                    </a:p>
                  </a:txBody>
                  <a:tcPr marL="63500" marR="63500" marT="63500" marB="6350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6" name="Google Shape;186;p35"/>
          <p:cNvSpPr txBox="1">
            <a:spLocks noGrp="1"/>
          </p:cNvSpPr>
          <p:nvPr>
            <p:ph type="title"/>
          </p:nvPr>
        </p:nvSpPr>
        <p:spPr>
          <a:xfrm>
            <a:off x="224275" y="129250"/>
            <a:ext cx="82275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 	     Talking Math</a:t>
            </a:r>
            <a:endParaRPr sz="4000"/>
          </a:p>
        </p:txBody>
      </p:sp>
      <p:pic>
        <p:nvPicPr>
          <p:cNvPr id="187" name="Google Shape;187;p35"/>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88" name="Google Shape;188;p35"/>
          <p:cNvSpPr txBox="1"/>
          <p:nvPr/>
        </p:nvSpPr>
        <p:spPr>
          <a:xfrm>
            <a:off x="6518875" y="129250"/>
            <a:ext cx="25233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4</a:t>
            </a:r>
            <a:endParaRPr sz="6000">
              <a:solidFill>
                <a:srgbClr val="B7B7B7"/>
              </a:solidFill>
              <a:latin typeface="Open Sans"/>
              <a:ea typeface="Open Sans"/>
              <a:cs typeface="Open Sans"/>
              <a:sym typeface="Open Sans"/>
            </a:endParaRPr>
          </a:p>
        </p:txBody>
      </p:sp>
      <p:pic>
        <p:nvPicPr>
          <p:cNvPr id="189" name="Google Shape;189;p35"/>
          <p:cNvPicPr preferRelativeResize="0"/>
          <p:nvPr/>
        </p:nvPicPr>
        <p:blipFill rotWithShape="1">
          <a:blip r:embed="rId4">
            <a:alphaModFix/>
          </a:blip>
          <a:srcRect t="10418"/>
          <a:stretch/>
        </p:blipFill>
        <p:spPr>
          <a:xfrm>
            <a:off x="152400" y="1099500"/>
            <a:ext cx="3418500" cy="4593625"/>
          </a:xfrm>
          <a:prstGeom prst="rect">
            <a:avLst/>
          </a:prstGeom>
          <a:noFill/>
          <a:ln>
            <a:noFill/>
          </a:ln>
        </p:spPr>
      </p:pic>
      <p:sp>
        <p:nvSpPr>
          <p:cNvPr id="190" name="Google Shape;190;p35"/>
          <p:cNvSpPr txBox="1"/>
          <p:nvPr/>
        </p:nvSpPr>
        <p:spPr>
          <a:xfrm>
            <a:off x="152400" y="5768850"/>
            <a:ext cx="32874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latin typeface="Open Sans"/>
                <a:ea typeface="Open Sans"/>
                <a:cs typeface="Open Sans"/>
                <a:sym typeface="Open Sans"/>
              </a:rPr>
              <a:t>This is 1 pea pod split open.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224275" y="129250"/>
            <a:ext cx="8227500" cy="79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a:t> 	     Talking Math</a:t>
            </a:r>
            <a:endParaRPr sz="4000"/>
          </a:p>
        </p:txBody>
      </p:sp>
      <p:pic>
        <p:nvPicPr>
          <p:cNvPr id="196" name="Google Shape;196;p36"/>
          <p:cNvPicPr preferRelativeResize="0"/>
          <p:nvPr/>
        </p:nvPicPr>
        <p:blipFill>
          <a:blip r:embed="rId3">
            <a:alphaModFix/>
          </a:blip>
          <a:stretch>
            <a:fillRect/>
          </a:stretch>
        </p:blipFill>
        <p:spPr>
          <a:xfrm>
            <a:off x="224287" y="189550"/>
            <a:ext cx="945400" cy="671700"/>
          </a:xfrm>
          <a:prstGeom prst="rect">
            <a:avLst/>
          </a:prstGeom>
          <a:noFill/>
          <a:ln>
            <a:noFill/>
          </a:ln>
        </p:spPr>
      </p:pic>
      <p:sp>
        <p:nvSpPr>
          <p:cNvPr id="197" name="Google Shape;197;p36"/>
          <p:cNvSpPr txBox="1"/>
          <p:nvPr/>
        </p:nvSpPr>
        <p:spPr>
          <a:xfrm>
            <a:off x="5903100" y="1535150"/>
            <a:ext cx="3070200" cy="166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Launch</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Tell a story about the picture. </a:t>
            </a:r>
            <a:endParaRPr sz="2000">
              <a:solidFill>
                <a:schemeClr val="dk1"/>
              </a:solidFill>
              <a:latin typeface="Open Sans"/>
              <a:ea typeface="Open Sans"/>
              <a:cs typeface="Open Sans"/>
              <a:sym typeface="Open Sans"/>
            </a:endParaRPr>
          </a:p>
        </p:txBody>
      </p:sp>
      <p:graphicFrame>
        <p:nvGraphicFramePr>
          <p:cNvPr id="198" name="Google Shape;198;p36"/>
          <p:cNvGraphicFramePr/>
          <p:nvPr/>
        </p:nvGraphicFramePr>
        <p:xfrm>
          <a:off x="632600" y="4429025"/>
          <a:ext cx="3000000" cy="3000000"/>
        </p:xfrm>
        <a:graphic>
          <a:graphicData uri="http://schemas.openxmlformats.org/drawingml/2006/table">
            <a:tbl>
              <a:tblPr>
                <a:noFill/>
                <a:tableStyleId>{C43646C0-F187-41AA-96FF-419DBE789CA3}</a:tableStyleId>
              </a:tblPr>
              <a:tblGrid>
                <a:gridCol w="1227150">
                  <a:extLst>
                    <a:ext uri="{9D8B030D-6E8A-4147-A177-3AD203B41FA5}">
                      <a16:colId xmlns:a16="http://schemas.microsoft.com/office/drawing/2014/main" val="20000"/>
                    </a:ext>
                  </a:extLst>
                </a:gridCol>
                <a:gridCol w="5534175">
                  <a:extLst>
                    <a:ext uri="{9D8B030D-6E8A-4147-A177-3AD203B41FA5}">
                      <a16:colId xmlns:a16="http://schemas.microsoft.com/office/drawing/2014/main" val="20001"/>
                    </a:ext>
                  </a:extLst>
                </a:gridCol>
              </a:tblGrid>
              <a:tr h="1512325">
                <a:tc>
                  <a:txBody>
                    <a:bodyPr/>
                    <a:lstStyle/>
                    <a:p>
                      <a:pPr marL="0" lvl="0" indent="0" algn="ctr" rtl="0">
                        <a:spcBef>
                          <a:spcPts val="0"/>
                        </a:spcBef>
                        <a:spcAft>
                          <a:spcPts val="0"/>
                        </a:spcAft>
                        <a:buNone/>
                      </a:pPr>
                      <a:r>
                        <a:rPr lang="en" sz="2200" b="1">
                          <a:latin typeface="Open Sans"/>
                          <a:ea typeface="Open Sans"/>
                          <a:cs typeface="Open Sans"/>
                          <a:sym typeface="Open Sans"/>
                        </a:rPr>
                        <a:t>Grade 1</a:t>
                      </a:r>
                      <a:endParaRPr sz="2200" b="1">
                        <a:latin typeface="Open Sans"/>
                        <a:ea typeface="Open Sans"/>
                        <a:cs typeface="Open Sans"/>
                        <a:sym typeface="Open Sans"/>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a:solidFill>
                            <a:srgbClr val="353635"/>
                          </a:solidFill>
                          <a:highlight>
                            <a:srgbClr val="FFFFFF"/>
                          </a:highlight>
                          <a:latin typeface="Open Sans"/>
                          <a:ea typeface="Open Sans"/>
                          <a:cs typeface="Open Sans"/>
                          <a:sym typeface="Open Sans"/>
                        </a:rPr>
                        <a:t>If 8 more elephants came to the watering hole, how many elephants would there be? Explain or show how you know. </a:t>
                      </a:r>
                      <a:endParaRPr sz="1800">
                        <a:solidFill>
                          <a:schemeClr val="dk1"/>
                        </a:solidFill>
                        <a:latin typeface="Open Sans"/>
                        <a:ea typeface="Open Sans"/>
                        <a:cs typeface="Open Sans"/>
                        <a:sym typeface="Open Sans"/>
                      </a:endParaRPr>
                    </a:p>
                  </a:txBody>
                  <a:tcPr marL="91425" marR="91425" marT="91425" marB="91425" anchor="ctr">
                    <a:lnL w="9525" cap="flat" cmpd="sng">
                      <a:solidFill>
                        <a:srgbClr val="EFEFEF">
                          <a:alpha val="0"/>
                        </a:srgbClr>
                      </a:solidFill>
                      <a:prstDash val="solid"/>
                      <a:round/>
                      <a:headEnd type="none" w="sm" len="sm"/>
                      <a:tailEnd type="none" w="sm" len="sm"/>
                    </a:lnL>
                    <a:lnR w="9525" cap="flat" cmpd="sng">
                      <a:solidFill>
                        <a:srgbClr val="EFEFEF">
                          <a:alpha val="0"/>
                        </a:srgbClr>
                      </a:solidFill>
                      <a:prstDash val="solid"/>
                      <a:round/>
                      <a:headEnd type="none" w="sm" len="sm"/>
                      <a:tailEnd type="none" w="sm" len="sm"/>
                    </a:lnR>
                    <a:lnT w="9525" cap="flat" cmpd="sng">
                      <a:solidFill>
                        <a:srgbClr val="EFEFEF">
                          <a:alpha val="0"/>
                        </a:srgbClr>
                      </a:solidFill>
                      <a:prstDash val="solid"/>
                      <a:round/>
                      <a:headEnd type="none" w="sm" len="sm"/>
                      <a:tailEnd type="none" w="sm" len="sm"/>
                    </a:lnT>
                    <a:lnB w="9525" cap="flat" cmpd="sng">
                      <a:solidFill>
                        <a:srgbClr val="EFEFE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99" name="Google Shape;199;p36"/>
          <p:cNvSpPr txBox="1"/>
          <p:nvPr/>
        </p:nvSpPr>
        <p:spPr>
          <a:xfrm>
            <a:off x="6556550" y="129250"/>
            <a:ext cx="2485800" cy="79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a:solidFill>
                  <a:srgbClr val="B7B7B7"/>
                </a:solidFill>
                <a:latin typeface="Open Sans"/>
                <a:ea typeface="Open Sans"/>
                <a:cs typeface="Open Sans"/>
                <a:sym typeface="Open Sans"/>
              </a:rPr>
              <a:t>Day 5</a:t>
            </a:r>
            <a:endParaRPr sz="6000">
              <a:solidFill>
                <a:srgbClr val="B7B7B7"/>
              </a:solidFill>
              <a:latin typeface="Open Sans"/>
              <a:ea typeface="Open Sans"/>
              <a:cs typeface="Open Sans"/>
              <a:sym typeface="Open Sans"/>
            </a:endParaRPr>
          </a:p>
        </p:txBody>
      </p:sp>
      <p:pic>
        <p:nvPicPr>
          <p:cNvPr id="200" name="Google Shape;200;p36"/>
          <p:cNvPicPr preferRelativeResize="0"/>
          <p:nvPr/>
        </p:nvPicPr>
        <p:blipFill>
          <a:blip r:embed="rId4">
            <a:alphaModFix/>
          </a:blip>
          <a:stretch>
            <a:fillRect/>
          </a:stretch>
        </p:blipFill>
        <p:spPr>
          <a:xfrm>
            <a:off x="632618" y="1127550"/>
            <a:ext cx="5084950" cy="2812475"/>
          </a:xfrm>
          <a:prstGeom prst="rect">
            <a:avLst/>
          </a:prstGeom>
          <a:noFill/>
          <a:ln>
            <a:noFill/>
          </a:ln>
        </p:spPr>
      </p:pic>
    </p:spTree>
  </p:cSld>
  <p:clrMapOvr>
    <a:masterClrMapping/>
  </p:clrMapOvr>
</p:sld>
</file>

<file path=ppt/theme/theme1.xml><?xml version="1.0" encoding="utf-8"?>
<a:theme xmlns:a="http://schemas.openxmlformats.org/drawingml/2006/main" name="IM K-5 PL Master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5640</Words>
  <Application>Microsoft Macintosh PowerPoint</Application>
  <PresentationFormat>On-screen Show (4:3)</PresentationFormat>
  <Paragraphs>501</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Playfair Display</vt:lpstr>
      <vt:lpstr>Open Sans</vt:lpstr>
      <vt:lpstr>IM K-5 PL Master Template</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lpstr>       Talking 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Talking Math</dc:title>
  <cp:lastModifiedBy>Ashley Barraugh</cp:lastModifiedBy>
  <cp:revision>1</cp:revision>
  <dcterms:modified xsi:type="dcterms:W3CDTF">2020-08-11T04:54:38Z</dcterms:modified>
</cp:coreProperties>
</file>